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3823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3823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3823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3823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3823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3823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197863" cy="10774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2764" y="800480"/>
            <a:ext cx="10126471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3823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5136" y="1862302"/>
            <a:ext cx="10109835" cy="426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3823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feiranacionaldeartesanato/" TargetMode="External"/><Relationship Id="rId2" Type="http://schemas.openxmlformats.org/officeDocument/2006/relationships/hyperlink" Target="http://www.feiranacionaldeartesanato.com.br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catharina@centrocape.org.br" TargetMode="External"/><Relationship Id="rId5" Type="http://schemas.openxmlformats.org/officeDocument/2006/relationships/hyperlink" Target="mailto:ccape@centrocape.org.br" TargetMode="External"/><Relationship Id="rId4" Type="http://schemas.openxmlformats.org/officeDocument/2006/relationships/hyperlink" Target="https://www.facebook.com/feiranacionaldeartesanat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9047" y="1310233"/>
            <a:ext cx="10182225" cy="4527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76190">
              <a:lnSpc>
                <a:spcPct val="140100"/>
              </a:lnSpc>
              <a:spcBef>
                <a:spcPts val="95"/>
              </a:spcBef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Quando: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Data</a:t>
            </a:r>
            <a:r>
              <a:rPr sz="20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2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6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dezembro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2026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Onde: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Expominas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Bh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Área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em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stands: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8.000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m2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Stand: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857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Artesãos</a:t>
            </a:r>
            <a:r>
              <a:rPr sz="20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beneficiados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diretos: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3.000</a:t>
            </a:r>
            <a:endParaRPr sz="2000">
              <a:latin typeface="Tahoma"/>
              <a:cs typeface="Tahoma"/>
            </a:endParaRPr>
          </a:p>
          <a:p>
            <a:pPr marL="12700" marR="175260">
              <a:lnSpc>
                <a:spcPct val="107000"/>
              </a:lnSpc>
              <a:spcBef>
                <a:spcPts val="800"/>
              </a:spcBef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Artesãos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beneficiados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indiretos: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14.100</a:t>
            </a:r>
            <a:r>
              <a:rPr sz="20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(cada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artesão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ocupa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em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média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4,7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pessoas</a:t>
            </a:r>
            <a:r>
              <a:rPr sz="2000" spc="-7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entre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familiares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7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ajudantes)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07000"/>
              </a:lnSpc>
              <a:spcBef>
                <a:spcPts val="810"/>
              </a:spcBef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Ocupações</a:t>
            </a:r>
            <a:r>
              <a:rPr sz="20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geradas: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2.000</a:t>
            </a:r>
            <a:r>
              <a:rPr sz="2000" spc="-7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pessoas</a:t>
            </a:r>
            <a:r>
              <a:rPr sz="2000" spc="-7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(montadoras,</a:t>
            </a:r>
            <a:r>
              <a:rPr sz="2000" spc="-7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segurança,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limpeza,</a:t>
            </a:r>
            <a:r>
              <a:rPr sz="2000" spc="-8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brigada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incêndio,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recepcionistas,</a:t>
            </a:r>
            <a:r>
              <a:rPr sz="2000" spc="-7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shows,</a:t>
            </a:r>
            <a:r>
              <a:rPr sz="2000" spc="-8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carregados,</a:t>
            </a:r>
            <a:r>
              <a:rPr sz="2000" spc="-8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etc.)</a:t>
            </a:r>
            <a:endParaRPr sz="2000">
              <a:latin typeface="Tahoma"/>
              <a:cs typeface="Tahoma"/>
            </a:endParaRPr>
          </a:p>
          <a:p>
            <a:pPr marL="12700" marR="6337935">
              <a:lnSpc>
                <a:spcPts val="3370"/>
              </a:lnSpc>
              <a:spcBef>
                <a:spcPts val="95"/>
              </a:spcBef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Projeção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visitantes: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100.000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Projeção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venda: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R$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50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milhões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567" y="1232153"/>
            <a:ext cx="1055179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8000"/>
                </a:solidFill>
                <a:latin typeface="Calibri"/>
                <a:cs typeface="Calibri"/>
              </a:rPr>
              <a:t>FICHA</a:t>
            </a:r>
            <a:r>
              <a:rPr sz="1800" b="1" spc="-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8000"/>
                </a:solidFill>
                <a:latin typeface="Calibri"/>
                <a:cs typeface="Calibri"/>
              </a:rPr>
              <a:t>TECNICA</a:t>
            </a:r>
            <a:r>
              <a:rPr sz="1800" b="1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8000"/>
                </a:solidFill>
                <a:latin typeface="Calibri"/>
                <a:cs typeface="Calibri"/>
              </a:rPr>
              <a:t>DO</a:t>
            </a:r>
            <a:r>
              <a:rPr sz="1800" b="1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8000"/>
                </a:solidFill>
                <a:latin typeface="Calibri"/>
                <a:cs typeface="Calibri"/>
              </a:rPr>
              <a:t>EVENTO</a:t>
            </a:r>
            <a:endParaRPr sz="1800">
              <a:latin typeface="Calibri"/>
              <a:cs typeface="Calibri"/>
            </a:endParaRPr>
          </a:p>
          <a:p>
            <a:pPr marL="12700" marR="7176134">
              <a:lnSpc>
                <a:spcPct val="100000"/>
              </a:lnSpc>
            </a:pP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Data:</a:t>
            </a:r>
            <a:r>
              <a:rPr sz="1800" spc="-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de</a:t>
            </a:r>
            <a:r>
              <a:rPr sz="1800" spc="-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2</a:t>
            </a:r>
            <a:r>
              <a:rPr sz="1800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a</a:t>
            </a:r>
            <a:r>
              <a:rPr sz="1800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6</a:t>
            </a:r>
            <a:r>
              <a:rPr sz="1800" spc="-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de</a:t>
            </a:r>
            <a:r>
              <a:rPr sz="1800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dezembro</a:t>
            </a:r>
            <a:r>
              <a:rPr sz="1800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de</a:t>
            </a:r>
            <a:r>
              <a:rPr sz="1800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8000"/>
                </a:solidFill>
                <a:latin typeface="Calibri"/>
                <a:cs typeface="Calibri"/>
              </a:rPr>
              <a:t>2026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Local:</a:t>
            </a:r>
            <a:r>
              <a:rPr sz="1800" spc="-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Pavilhão</a:t>
            </a:r>
            <a:r>
              <a:rPr sz="1800" spc="-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Expominas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008000"/>
                </a:solidFill>
                <a:latin typeface="Calibri"/>
                <a:cs typeface="Calibri"/>
              </a:rPr>
              <a:t>Foyer</a:t>
            </a:r>
            <a:r>
              <a:rPr sz="1800" b="1" spc="-6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8000"/>
                </a:solidFill>
                <a:latin typeface="Calibri"/>
                <a:cs typeface="Calibri"/>
              </a:rPr>
              <a:t>II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-</a:t>
            </a:r>
            <a:r>
              <a:rPr sz="1800" spc="30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Entrada</a:t>
            </a:r>
            <a:r>
              <a:rPr sz="1800" spc="-4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do</a:t>
            </a:r>
            <a:r>
              <a:rPr sz="1800" spc="-5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evento,</a:t>
            </a:r>
            <a:r>
              <a:rPr sz="1800" spc="-5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Espaço</a:t>
            </a:r>
            <a:r>
              <a:rPr sz="1800" spc="-5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Indígena,</a:t>
            </a:r>
            <a:r>
              <a:rPr sz="1800" spc="-5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Sebrae</a:t>
            </a:r>
            <a:r>
              <a:rPr sz="1800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Minas,</a:t>
            </a:r>
            <a:r>
              <a:rPr sz="1800" spc="-6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Secretaria</a:t>
            </a:r>
            <a:r>
              <a:rPr sz="1800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de</a:t>
            </a:r>
            <a:r>
              <a:rPr sz="1800" spc="-4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Desenvolvimento</a:t>
            </a:r>
            <a:r>
              <a:rPr sz="1800" spc="-5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Econômico,</a:t>
            </a:r>
            <a:r>
              <a:rPr sz="1800" spc="-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Artesãos homenageados</a:t>
            </a:r>
            <a:r>
              <a:rPr sz="1800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nos</a:t>
            </a:r>
            <a:r>
              <a:rPr sz="1800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espaços</a:t>
            </a:r>
            <a:r>
              <a:rPr sz="1800" spc="-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especiais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8000"/>
                </a:solidFill>
                <a:latin typeface="Calibri"/>
                <a:cs typeface="Calibri"/>
              </a:rPr>
              <a:t>Grande</a:t>
            </a:r>
            <a:r>
              <a:rPr sz="1800" b="1" spc="-5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8000"/>
                </a:solidFill>
                <a:latin typeface="Calibri"/>
                <a:cs typeface="Calibri"/>
              </a:rPr>
              <a:t>Pavilhão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-Gastronomia</a:t>
            </a:r>
            <a:r>
              <a:rPr sz="1800" spc="-5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Apresentações</a:t>
            </a:r>
            <a:r>
              <a:rPr sz="1800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Musicais</a:t>
            </a:r>
            <a:r>
              <a:rPr sz="1800" spc="-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– espaços</a:t>
            </a:r>
            <a:r>
              <a:rPr sz="1800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especiais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8000"/>
                </a:solidFill>
                <a:latin typeface="Calibri"/>
                <a:cs typeface="Calibri"/>
              </a:rPr>
              <a:t>Outros</a:t>
            </a:r>
            <a:r>
              <a:rPr sz="1800" b="1" spc="-6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8000"/>
                </a:solidFill>
                <a:latin typeface="Calibri"/>
                <a:cs typeface="Calibri"/>
              </a:rPr>
              <a:t>expositores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:</a:t>
            </a:r>
            <a:r>
              <a:rPr sz="1800" spc="-7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Sebrae</a:t>
            </a:r>
            <a:r>
              <a:rPr sz="1800" spc="-4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Nacional,</a:t>
            </a:r>
            <a:r>
              <a:rPr sz="1800" spc="-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Prefeituras,</a:t>
            </a:r>
            <a:r>
              <a:rPr sz="1800" spc="-5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Ocemg,</a:t>
            </a:r>
            <a:r>
              <a:rPr sz="1800" spc="-5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8000"/>
                </a:solidFill>
                <a:latin typeface="Calibri"/>
                <a:cs typeface="Calibri"/>
              </a:rPr>
              <a:t>Senar,</a:t>
            </a:r>
            <a:r>
              <a:rPr sz="1800" spc="-4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Secult,</a:t>
            </a:r>
            <a:r>
              <a:rPr sz="1800" spc="-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Artesãos</a:t>
            </a:r>
            <a:r>
              <a:rPr sz="1800" spc="-6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independentes,</a:t>
            </a:r>
            <a:r>
              <a:rPr sz="1800" spc="-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8000"/>
                </a:solidFill>
                <a:latin typeface="Calibri"/>
                <a:cs typeface="Calibri"/>
              </a:rPr>
              <a:t>etc.</a:t>
            </a:r>
            <a:endParaRPr sz="1800">
              <a:latin typeface="Calibri"/>
              <a:cs typeface="Calibri"/>
            </a:endParaRPr>
          </a:p>
          <a:p>
            <a:pPr marL="12700" marR="8875395">
              <a:lnSpc>
                <a:spcPct val="100000"/>
              </a:lnSpc>
            </a:pPr>
            <a:r>
              <a:rPr sz="1800" b="1" dirty="0">
                <a:solidFill>
                  <a:srgbClr val="008000"/>
                </a:solidFill>
                <a:latin typeface="Calibri"/>
                <a:cs typeface="Calibri"/>
              </a:rPr>
              <a:t>Espaço</a:t>
            </a:r>
            <a:r>
              <a:rPr sz="1800" b="1" spc="-6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8000"/>
                </a:solidFill>
                <a:latin typeface="Calibri"/>
                <a:cs typeface="Calibri"/>
              </a:rPr>
              <a:t>Talk</a:t>
            </a:r>
            <a:r>
              <a:rPr sz="1800" b="1" spc="-4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8000"/>
                </a:solidFill>
                <a:latin typeface="Calibri"/>
                <a:cs typeface="Calibri"/>
              </a:rPr>
              <a:t>Show </a:t>
            </a:r>
            <a:r>
              <a:rPr sz="1800" b="1" dirty="0">
                <a:solidFill>
                  <a:srgbClr val="008000"/>
                </a:solidFill>
                <a:latin typeface="Calibri"/>
                <a:cs typeface="Calibri"/>
              </a:rPr>
              <a:t>Espaço</a:t>
            </a:r>
            <a:r>
              <a:rPr sz="1800" b="1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8000"/>
                </a:solidFill>
                <a:latin typeface="Calibri"/>
                <a:cs typeface="Calibri"/>
              </a:rPr>
              <a:t>criança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45" dirty="0">
                <a:solidFill>
                  <a:srgbClr val="008000"/>
                </a:solidFill>
                <a:latin typeface="Calibri"/>
                <a:cs typeface="Calibri"/>
              </a:rPr>
              <a:t>Av.</a:t>
            </a:r>
            <a:r>
              <a:rPr sz="1800" b="1" spc="-5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8000"/>
                </a:solidFill>
                <a:latin typeface="Calibri"/>
                <a:cs typeface="Calibri"/>
              </a:rPr>
              <a:t>Central</a:t>
            </a:r>
            <a:r>
              <a:rPr sz="1800" b="1" spc="-6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–</a:t>
            </a:r>
            <a:r>
              <a:rPr sz="1800" spc="-5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Exposição</a:t>
            </a:r>
            <a:r>
              <a:rPr sz="1800" spc="-5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de</a:t>
            </a:r>
            <a:r>
              <a:rPr sz="1800" spc="-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tecnologias</a:t>
            </a:r>
            <a:r>
              <a:rPr sz="1800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utilizadas</a:t>
            </a:r>
            <a:r>
              <a:rPr sz="1800" spc="-5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no</a:t>
            </a:r>
            <a:r>
              <a:rPr sz="1800" spc="-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artesanato</a:t>
            </a:r>
            <a:endParaRPr sz="1800">
              <a:latin typeface="Calibri"/>
              <a:cs typeface="Calibri"/>
            </a:endParaRPr>
          </a:p>
          <a:p>
            <a:pPr marL="12700" marR="1638300">
              <a:lnSpc>
                <a:spcPct val="100000"/>
              </a:lnSpc>
            </a:pPr>
            <a:r>
              <a:rPr sz="1800" b="1" dirty="0">
                <a:solidFill>
                  <a:srgbClr val="008000"/>
                </a:solidFill>
                <a:latin typeface="Calibri"/>
                <a:cs typeface="Calibri"/>
              </a:rPr>
              <a:t>Espaço</a:t>
            </a:r>
            <a:r>
              <a:rPr sz="1800" b="1" spc="-7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8000"/>
                </a:solidFill>
                <a:latin typeface="Calibri"/>
                <a:cs typeface="Calibri"/>
              </a:rPr>
              <a:t>Serviços</a:t>
            </a:r>
            <a:r>
              <a:rPr sz="1800" b="1" spc="-7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–</a:t>
            </a:r>
            <a:r>
              <a:rPr sz="1800" spc="-5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Guarda</a:t>
            </a:r>
            <a:r>
              <a:rPr sz="1800" spc="-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Volume</a:t>
            </a:r>
            <a:r>
              <a:rPr sz="1800" spc="-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com</a:t>
            </a:r>
            <a:r>
              <a:rPr sz="1800" spc="-5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carregadores,</a:t>
            </a:r>
            <a:r>
              <a:rPr sz="1800" spc="-4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cadeira</a:t>
            </a:r>
            <a:r>
              <a:rPr sz="1800" spc="-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de</a:t>
            </a:r>
            <a:r>
              <a:rPr sz="1800" spc="-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rodas,</a:t>
            </a:r>
            <a:r>
              <a:rPr sz="1800" spc="-5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fraldário,</a:t>
            </a:r>
            <a:r>
              <a:rPr sz="1800" spc="-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serviço</a:t>
            </a:r>
            <a:r>
              <a:rPr sz="1800" spc="-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médico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800</a:t>
            </a:r>
            <a:r>
              <a:rPr sz="1800" spc="-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stands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3.000</a:t>
            </a:r>
            <a:r>
              <a:rPr sz="1800" spc="-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artesãos</a:t>
            </a:r>
            <a:r>
              <a:rPr sz="1800" spc="-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de</a:t>
            </a:r>
            <a:r>
              <a:rPr sz="1800" spc="-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todos</a:t>
            </a:r>
            <a:r>
              <a:rPr sz="1800" spc="-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os</a:t>
            </a:r>
            <a:r>
              <a:rPr sz="1800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estados</a:t>
            </a:r>
            <a:r>
              <a:rPr sz="1800" spc="-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brasileiros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100.000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visitantes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Expectativa</a:t>
            </a:r>
            <a:r>
              <a:rPr sz="1800" spc="-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de</a:t>
            </a:r>
            <a:r>
              <a:rPr sz="1800" spc="-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vendas</a:t>
            </a:r>
            <a:r>
              <a:rPr sz="1800" spc="-4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dos</a:t>
            </a:r>
            <a:r>
              <a:rPr sz="1800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artesãos:</a:t>
            </a:r>
            <a:r>
              <a:rPr sz="1800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R$</a:t>
            </a:r>
            <a:r>
              <a:rPr sz="1800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50</a:t>
            </a:r>
            <a:r>
              <a:rPr sz="1800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milhões</a:t>
            </a:r>
            <a:r>
              <a:rPr sz="1800" spc="-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de</a:t>
            </a:r>
            <a:r>
              <a:rPr sz="1800" spc="-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reais</a:t>
            </a:r>
            <a:r>
              <a:rPr sz="1800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nos</a:t>
            </a:r>
            <a:r>
              <a:rPr sz="1800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cinco</a:t>
            </a:r>
            <a:r>
              <a:rPr sz="1800" spc="-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dias</a:t>
            </a:r>
            <a:r>
              <a:rPr sz="1800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do</a:t>
            </a:r>
            <a:r>
              <a:rPr sz="1800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evento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Feira</a:t>
            </a:r>
            <a:r>
              <a:rPr sz="1800" spc="-4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/Catálogo</a:t>
            </a:r>
            <a:r>
              <a:rPr sz="1800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Virtual</a:t>
            </a:r>
            <a:r>
              <a:rPr sz="1800" spc="-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que</a:t>
            </a:r>
            <a:r>
              <a:rPr sz="1800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fica</a:t>
            </a:r>
            <a:r>
              <a:rPr sz="1800" spc="-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no</a:t>
            </a:r>
            <a:r>
              <a:rPr sz="1800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ar</a:t>
            </a:r>
            <a:r>
              <a:rPr sz="1800" spc="-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de</a:t>
            </a:r>
            <a:r>
              <a:rPr sz="1800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janeiro</a:t>
            </a:r>
            <a:r>
              <a:rPr sz="1800" spc="-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de</a:t>
            </a:r>
            <a:r>
              <a:rPr sz="1800" spc="-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2026</a:t>
            </a:r>
            <a:r>
              <a:rPr sz="1800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a</a:t>
            </a:r>
            <a:r>
              <a:rPr sz="1800" spc="-4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dezembro</a:t>
            </a:r>
            <a:r>
              <a:rPr sz="1800" spc="-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de</a:t>
            </a:r>
            <a:r>
              <a:rPr sz="1800" spc="-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2027</a:t>
            </a:r>
            <a:r>
              <a:rPr sz="1800" spc="-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8000"/>
                </a:solidFill>
                <a:latin typeface="Calibri"/>
                <a:cs typeface="Calibri"/>
              </a:rPr>
              <a:t>–</a:t>
            </a:r>
            <a:r>
              <a:rPr sz="1800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https://catalogofna.org.br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22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/>
              <a:t>O</a:t>
            </a:r>
            <a:r>
              <a:rPr spc="-45" dirty="0"/>
              <a:t> </a:t>
            </a:r>
            <a:r>
              <a:rPr dirty="0"/>
              <a:t>que</a:t>
            </a:r>
            <a:r>
              <a:rPr spc="-55" dirty="0"/>
              <a:t> </a:t>
            </a:r>
            <a:r>
              <a:rPr dirty="0"/>
              <a:t>você</a:t>
            </a:r>
            <a:r>
              <a:rPr spc="-45" dirty="0"/>
              <a:t> </a:t>
            </a:r>
            <a:r>
              <a:rPr dirty="0"/>
              <a:t>vai</a:t>
            </a:r>
            <a:r>
              <a:rPr spc="-20" dirty="0"/>
              <a:t> </a:t>
            </a:r>
            <a:r>
              <a:rPr dirty="0"/>
              <a:t>viver</a:t>
            </a:r>
            <a:r>
              <a:rPr spc="-20" dirty="0"/>
              <a:t> </a:t>
            </a:r>
            <a:r>
              <a:rPr dirty="0"/>
              <a:t>na</a:t>
            </a:r>
            <a:r>
              <a:rPr spc="-40" dirty="0"/>
              <a:t> </a:t>
            </a:r>
            <a:r>
              <a:rPr spc="-10" dirty="0"/>
              <a:t>Feira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6246" y="1811527"/>
            <a:ext cx="8462645" cy="3593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38235"/>
                </a:solidFill>
                <a:latin typeface="Segoe UI Symbol"/>
                <a:cs typeface="Segoe UI Symbol"/>
              </a:rPr>
              <a:t>✅</a:t>
            </a:r>
            <a:r>
              <a:rPr sz="2000" spc="55" dirty="0">
                <a:solidFill>
                  <a:srgbClr val="538235"/>
                </a:solidFill>
                <a:latin typeface="Segoe UI Symbol"/>
                <a:cs typeface="Segoe UI Symbol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Pavilhões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com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artesãos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todo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Brasil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538235"/>
                </a:solidFill>
                <a:latin typeface="Segoe UI Symbol"/>
                <a:cs typeface="Segoe UI Symbol"/>
              </a:rPr>
              <a:t>✅</a:t>
            </a:r>
            <a:r>
              <a:rPr sz="2000" spc="55" dirty="0">
                <a:solidFill>
                  <a:srgbClr val="538235"/>
                </a:solidFill>
                <a:latin typeface="Segoe UI Symbol"/>
                <a:cs typeface="Segoe UI Symbol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Oficinas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ao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vivo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com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mestres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aprendizes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com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aplicação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tecnologias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538235"/>
                </a:solidFill>
                <a:latin typeface="Segoe UI Symbol"/>
                <a:cs typeface="Segoe UI Symbol"/>
              </a:rPr>
              <a:t>✅</a:t>
            </a:r>
            <a:r>
              <a:rPr sz="2000" spc="45" dirty="0">
                <a:solidFill>
                  <a:srgbClr val="538235"/>
                </a:solidFill>
                <a:latin typeface="Segoe UI Symbol"/>
                <a:cs typeface="Segoe UI Symbol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Arena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Saberes: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rodas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conversa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encontros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culturais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538235"/>
                </a:solidFill>
                <a:latin typeface="Segoe UI Symbol"/>
                <a:cs typeface="Segoe UI Symbol"/>
              </a:rPr>
              <a:t>✅</a:t>
            </a:r>
            <a:r>
              <a:rPr sz="2000" spc="50" dirty="0">
                <a:solidFill>
                  <a:srgbClr val="538235"/>
                </a:solidFill>
                <a:latin typeface="Segoe UI Symbol"/>
                <a:cs typeface="Segoe UI Symbol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Exposição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“Futuro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Feito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à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Mão”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538235"/>
                </a:solidFill>
                <a:latin typeface="Segoe UI Symbol"/>
                <a:cs typeface="Segoe UI Symbol"/>
              </a:rPr>
              <a:t>✅</a:t>
            </a:r>
            <a:r>
              <a:rPr sz="2000" spc="45" dirty="0">
                <a:solidFill>
                  <a:srgbClr val="538235"/>
                </a:solidFill>
                <a:latin typeface="Segoe UI Symbol"/>
                <a:cs typeface="Segoe UI Symbol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Espaço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Kids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Criativo</a:t>
            </a:r>
            <a:r>
              <a:rPr sz="20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+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Praça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Gastronômica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538235"/>
                </a:solidFill>
                <a:latin typeface="Segoe UI Symbol"/>
                <a:cs typeface="Segoe UI Symbol"/>
              </a:rPr>
              <a:t>✅</a:t>
            </a:r>
            <a:r>
              <a:rPr sz="2000" spc="35" dirty="0">
                <a:solidFill>
                  <a:srgbClr val="538235"/>
                </a:solidFill>
                <a:latin typeface="Segoe UI Symbol"/>
                <a:cs typeface="Segoe UI Symbol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Feira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Economia</a:t>
            </a:r>
            <a:r>
              <a:rPr sz="2000" spc="-7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Criativa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Design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Sustentável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5136" y="1098549"/>
            <a:ext cx="79908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</a:t>
            </a:r>
            <a:r>
              <a:rPr spc="-75" dirty="0"/>
              <a:t> </a:t>
            </a:r>
            <a:r>
              <a:rPr dirty="0"/>
              <a:t>que</a:t>
            </a:r>
            <a:r>
              <a:rPr spc="-85" dirty="0"/>
              <a:t> </a:t>
            </a:r>
            <a:r>
              <a:rPr dirty="0"/>
              <a:t>vamos</a:t>
            </a:r>
            <a:r>
              <a:rPr spc="-60" dirty="0"/>
              <a:t> </a:t>
            </a:r>
            <a:r>
              <a:rPr dirty="0"/>
              <a:t>manter</a:t>
            </a:r>
            <a:r>
              <a:rPr spc="-50" dirty="0"/>
              <a:t> </a:t>
            </a:r>
            <a:r>
              <a:rPr dirty="0"/>
              <a:t>dos</a:t>
            </a:r>
            <a:r>
              <a:rPr spc="-75" dirty="0"/>
              <a:t> </a:t>
            </a:r>
            <a:r>
              <a:rPr dirty="0"/>
              <a:t>eventos</a:t>
            </a:r>
            <a:r>
              <a:rPr spc="-55" dirty="0"/>
              <a:t> </a:t>
            </a:r>
            <a:r>
              <a:rPr spc="-10" dirty="0"/>
              <a:t>anteriores</a:t>
            </a:r>
            <a:r>
              <a:rPr sz="2000" spc="-10" dirty="0"/>
              <a:t>:</a:t>
            </a:r>
            <a:endParaRPr sz="2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/>
              <a:t>Compensação</a:t>
            </a:r>
            <a:r>
              <a:rPr spc="-6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dirty="0"/>
              <a:t>gases</a:t>
            </a:r>
            <a:r>
              <a:rPr spc="-55" dirty="0"/>
              <a:t> </a:t>
            </a:r>
            <a:r>
              <a:rPr dirty="0"/>
              <a:t>efeito</a:t>
            </a:r>
            <a:r>
              <a:rPr spc="-25" dirty="0"/>
              <a:t> </a:t>
            </a:r>
            <a:r>
              <a:rPr dirty="0"/>
              <a:t>estufa</a:t>
            </a:r>
            <a:r>
              <a:rPr spc="-50" dirty="0"/>
              <a:t> </a:t>
            </a:r>
            <a:r>
              <a:rPr dirty="0"/>
              <a:t>emitidos</a:t>
            </a:r>
            <a:r>
              <a:rPr spc="-35" dirty="0"/>
              <a:t> </a:t>
            </a:r>
            <a:r>
              <a:rPr dirty="0"/>
              <a:t>para</a:t>
            </a:r>
            <a:r>
              <a:rPr spc="-20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dirty="0"/>
              <a:t>realização</a:t>
            </a:r>
            <a:r>
              <a:rPr spc="-25" dirty="0"/>
              <a:t> </a:t>
            </a:r>
            <a:r>
              <a:rPr dirty="0"/>
              <a:t>do</a:t>
            </a:r>
            <a:r>
              <a:rPr spc="-40" dirty="0"/>
              <a:t> </a:t>
            </a:r>
            <a:r>
              <a:rPr dirty="0"/>
              <a:t>evento,</a:t>
            </a:r>
            <a:r>
              <a:rPr spc="-55" dirty="0"/>
              <a:t> </a:t>
            </a:r>
            <a:r>
              <a:rPr dirty="0"/>
              <a:t>com</a:t>
            </a:r>
            <a:r>
              <a:rPr spc="-25" dirty="0"/>
              <a:t> </a:t>
            </a:r>
            <a:r>
              <a:rPr dirty="0"/>
              <a:t>plantio</a:t>
            </a:r>
            <a:r>
              <a:rPr spc="-25" dirty="0"/>
              <a:t> de </a:t>
            </a:r>
            <a:r>
              <a:rPr dirty="0"/>
              <a:t>mudas</a:t>
            </a:r>
            <a:r>
              <a:rPr spc="-75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dirty="0"/>
              <a:t>árvores</a:t>
            </a:r>
            <a:r>
              <a:rPr spc="-65" dirty="0"/>
              <a:t> </a:t>
            </a:r>
            <a:r>
              <a:rPr spc="-10" dirty="0"/>
              <a:t>nativas</a:t>
            </a:r>
          </a:p>
          <a:p>
            <a:pPr marL="12700" marR="3583940">
              <a:lnSpc>
                <a:spcPts val="5140"/>
              </a:lnSpc>
              <a:spcBef>
                <a:spcPts val="620"/>
              </a:spcBef>
            </a:pPr>
            <a:r>
              <a:rPr dirty="0"/>
              <a:t>Exposição</a:t>
            </a:r>
            <a:r>
              <a:rPr spc="-4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etnias</a:t>
            </a:r>
            <a:r>
              <a:rPr spc="-20" dirty="0"/>
              <a:t> </a:t>
            </a:r>
            <a:r>
              <a:rPr dirty="0"/>
              <a:t>indígenas</a:t>
            </a:r>
            <a:r>
              <a:rPr spc="-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dirty="0"/>
              <a:t>35</a:t>
            </a:r>
            <a:r>
              <a:rPr spc="-25" dirty="0"/>
              <a:t> </a:t>
            </a:r>
            <a:r>
              <a:rPr dirty="0"/>
              <a:t>etnias</a:t>
            </a:r>
            <a:r>
              <a:rPr spc="-30" dirty="0"/>
              <a:t> </a:t>
            </a:r>
            <a:r>
              <a:rPr dirty="0"/>
              <a:t>e</a:t>
            </a:r>
            <a:r>
              <a:rPr spc="-15" dirty="0"/>
              <a:t> </a:t>
            </a:r>
            <a:r>
              <a:rPr dirty="0"/>
              <a:t>100</a:t>
            </a:r>
            <a:r>
              <a:rPr spc="-30" dirty="0"/>
              <a:t> </a:t>
            </a:r>
            <a:r>
              <a:rPr spc="-10" dirty="0"/>
              <a:t>indígenas </a:t>
            </a:r>
            <a:r>
              <a:rPr dirty="0"/>
              <a:t>Apresentações</a:t>
            </a:r>
            <a:r>
              <a:rPr spc="-55" dirty="0"/>
              <a:t> </a:t>
            </a:r>
            <a:r>
              <a:rPr dirty="0"/>
              <a:t>musicais</a:t>
            </a:r>
            <a:r>
              <a:rPr spc="-45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dirty="0"/>
              <a:t>nossa</a:t>
            </a:r>
            <a:r>
              <a:rPr spc="-50" dirty="0"/>
              <a:t> </a:t>
            </a:r>
            <a:r>
              <a:rPr dirty="0"/>
              <a:t>musica</a:t>
            </a:r>
            <a:r>
              <a:rPr spc="-40" dirty="0"/>
              <a:t> </a:t>
            </a:r>
            <a:r>
              <a:rPr dirty="0"/>
              <a:t>e</a:t>
            </a:r>
            <a:r>
              <a:rPr spc="-15" dirty="0"/>
              <a:t> </a:t>
            </a:r>
            <a:r>
              <a:rPr spc="-10" dirty="0"/>
              <a:t>folclore</a:t>
            </a:r>
          </a:p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dirty="0"/>
              <a:t>Coleta</a:t>
            </a:r>
            <a:r>
              <a:rPr spc="-40" dirty="0"/>
              <a:t> </a:t>
            </a:r>
            <a:r>
              <a:rPr dirty="0"/>
              <a:t>seletiva</a:t>
            </a:r>
            <a:r>
              <a:rPr spc="-2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lixo</a:t>
            </a:r>
            <a:r>
              <a:rPr spc="-25" dirty="0"/>
              <a:t> 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encaminhamento</a:t>
            </a:r>
            <a:r>
              <a:rPr spc="-60" dirty="0"/>
              <a:t> </a:t>
            </a:r>
            <a:r>
              <a:rPr dirty="0"/>
              <a:t>para</a:t>
            </a:r>
            <a:r>
              <a:rPr spc="-25" dirty="0"/>
              <a:t> </a:t>
            </a:r>
            <a:r>
              <a:rPr dirty="0"/>
              <a:t>reciclagem</a:t>
            </a:r>
            <a:r>
              <a:rPr spc="-45" dirty="0"/>
              <a:t> </a:t>
            </a:r>
            <a:r>
              <a:rPr dirty="0"/>
              <a:t>de</a:t>
            </a:r>
            <a:r>
              <a:rPr spc="-50" dirty="0"/>
              <a:t> </a:t>
            </a:r>
            <a:r>
              <a:rPr dirty="0"/>
              <a:t>pelo</a:t>
            </a:r>
            <a:r>
              <a:rPr spc="-25" dirty="0"/>
              <a:t> </a:t>
            </a:r>
            <a:r>
              <a:rPr dirty="0"/>
              <a:t>menos</a:t>
            </a:r>
            <a:r>
              <a:rPr spc="-60" dirty="0"/>
              <a:t> </a:t>
            </a:r>
            <a:r>
              <a:rPr dirty="0"/>
              <a:t>80%</a:t>
            </a:r>
            <a:r>
              <a:rPr spc="-45" dirty="0"/>
              <a:t> </a:t>
            </a:r>
            <a:r>
              <a:rPr dirty="0"/>
              <a:t>das</a:t>
            </a:r>
            <a:r>
              <a:rPr spc="-50" dirty="0"/>
              <a:t> 9</a:t>
            </a: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/>
              <a:t>toneladas</a:t>
            </a:r>
            <a:r>
              <a:rPr spc="-6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lixo</a:t>
            </a: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pc="-20" dirty="0"/>
          </a:p>
          <a:p>
            <a:pPr marL="12700">
              <a:lnSpc>
                <a:spcPct val="100000"/>
              </a:lnSpc>
            </a:pPr>
            <a:r>
              <a:rPr dirty="0"/>
              <a:t>Utilização</a:t>
            </a:r>
            <a:r>
              <a:rPr spc="-4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material</a:t>
            </a:r>
            <a:r>
              <a:rPr spc="-45" dirty="0"/>
              <a:t> </a:t>
            </a:r>
            <a:r>
              <a:rPr dirty="0"/>
              <a:t>bio</a:t>
            </a:r>
            <a:r>
              <a:rPr spc="-55" dirty="0"/>
              <a:t> </a:t>
            </a:r>
            <a:r>
              <a:rPr dirty="0"/>
              <a:t>degradável</a:t>
            </a:r>
            <a:r>
              <a:rPr spc="-60" dirty="0"/>
              <a:t> </a:t>
            </a:r>
            <a:r>
              <a:rPr dirty="0"/>
              <a:t>nas</a:t>
            </a:r>
            <a:r>
              <a:rPr spc="-65" dirty="0"/>
              <a:t> </a:t>
            </a:r>
            <a:r>
              <a:rPr dirty="0"/>
              <a:t>lanchonetes</a:t>
            </a:r>
            <a:r>
              <a:rPr spc="-75" dirty="0"/>
              <a:t> </a:t>
            </a:r>
            <a:r>
              <a:rPr dirty="0"/>
              <a:t>(copos,</a:t>
            </a:r>
            <a:r>
              <a:rPr spc="-75" dirty="0"/>
              <a:t> </a:t>
            </a:r>
            <a:r>
              <a:rPr dirty="0"/>
              <a:t>pratos,</a:t>
            </a:r>
            <a:r>
              <a:rPr spc="-75" dirty="0"/>
              <a:t> </a:t>
            </a:r>
            <a:r>
              <a:rPr spc="-10" dirty="0"/>
              <a:t>talheres)</a:t>
            </a: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pc="-10" dirty="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Identificação</a:t>
            </a:r>
            <a:r>
              <a:rPr spc="-25" dirty="0"/>
              <a:t> </a:t>
            </a:r>
            <a:r>
              <a:rPr dirty="0"/>
              <a:t>dos</a:t>
            </a:r>
            <a:r>
              <a:rPr spc="-30" dirty="0"/>
              <a:t> </a:t>
            </a:r>
            <a:r>
              <a:rPr dirty="0"/>
              <a:t>artesãos</a:t>
            </a:r>
            <a:r>
              <a:rPr spc="-20" dirty="0"/>
              <a:t> </a:t>
            </a:r>
            <a:r>
              <a:rPr dirty="0"/>
              <a:t>com</a:t>
            </a:r>
            <a:r>
              <a:rPr spc="-60" dirty="0"/>
              <a:t> </a:t>
            </a:r>
            <a:r>
              <a:rPr dirty="0"/>
              <a:t>o</a:t>
            </a:r>
            <a:r>
              <a:rPr spc="-20" dirty="0"/>
              <a:t> </a:t>
            </a:r>
            <a:r>
              <a:rPr dirty="0"/>
              <a:t>selo</a:t>
            </a:r>
            <a:r>
              <a:rPr spc="-45" dirty="0"/>
              <a:t> </a:t>
            </a:r>
            <a:r>
              <a:rPr spc="-25" dirty="0"/>
              <a:t>ARTESANATO</a:t>
            </a:r>
            <a:r>
              <a:rPr spc="-60" dirty="0"/>
              <a:t> </a:t>
            </a:r>
            <a:r>
              <a:rPr spc="-10" dirty="0"/>
              <a:t>SUSTENTAVEL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904747"/>
            <a:ext cx="10802620" cy="5224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Histórico</a:t>
            </a:r>
            <a:r>
              <a:rPr sz="2000" b="1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b="1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repercussão</a:t>
            </a:r>
            <a:r>
              <a:rPr sz="2000" b="1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b="1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edições</a:t>
            </a:r>
            <a:r>
              <a:rPr sz="2000" b="1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538235"/>
                </a:solidFill>
                <a:latin typeface="Tahoma"/>
                <a:cs typeface="Tahoma"/>
              </a:rPr>
              <a:t>anteriores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Feira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Nacional,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realizada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há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37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anos,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recebe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em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média,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mais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110.000</a:t>
            </a:r>
            <a:r>
              <a:rPr sz="20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visitantes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por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evento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(exceção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em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2020,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no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evento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da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pandemia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recebeu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30.000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visitantes).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Os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visitantes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do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evento,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segundo</a:t>
            </a:r>
            <a:r>
              <a:rPr sz="20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pesquisas,</a:t>
            </a:r>
            <a:r>
              <a:rPr sz="2000" spc="-7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87%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frequentam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feira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há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mais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5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anos,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permanecendo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em</a:t>
            </a:r>
            <a:r>
              <a:rPr sz="20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média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4/5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horas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no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pavilhão.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2000">
              <a:latin typeface="Tahoma"/>
              <a:cs typeface="Tahoma"/>
            </a:endParaRPr>
          </a:p>
          <a:p>
            <a:pPr marL="12700" marR="1091565">
              <a:lnSpc>
                <a:spcPct val="107000"/>
              </a:lnSpc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interessante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da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visitação,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no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ano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passado,</a:t>
            </a:r>
            <a:r>
              <a:rPr sz="2000" spc="-7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das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89715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mil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pessoas</a:t>
            </a:r>
            <a:r>
              <a:rPr sz="2000" spc="-7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entraram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gratuitamente,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mais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22.000</a:t>
            </a:r>
            <a:r>
              <a:rPr sz="2000" spc="-7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eram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terceira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idade,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menores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12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anos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PCD.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2000">
              <a:latin typeface="Tahoma"/>
              <a:cs typeface="Tahoma"/>
            </a:endParaRPr>
          </a:p>
          <a:p>
            <a:pPr marL="12700" marR="215265">
              <a:lnSpc>
                <a:spcPct val="107000"/>
              </a:lnSpc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mídia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espontânea,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normalmente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apoia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incondicionalmente,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haja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visto</a:t>
            </a:r>
            <a:r>
              <a:rPr sz="20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20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em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2024,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tivemos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295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notícias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espontâneas,</a:t>
            </a:r>
            <a:r>
              <a:rPr sz="2000" spc="-7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geraram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um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retorno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R$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3.191.319,63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2000">
              <a:latin typeface="Tahoma"/>
              <a:cs typeface="Tahoma"/>
            </a:endParaRPr>
          </a:p>
          <a:p>
            <a:pPr marL="12700" marR="398780">
              <a:lnSpc>
                <a:spcPct val="107000"/>
              </a:lnSpc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Este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é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um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evento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esperado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por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todos,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por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este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motivo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sempre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acontece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na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primeira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semana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cheia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dezembro,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quando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as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pessoas</a:t>
            </a:r>
            <a:r>
              <a:rPr sz="2000" spc="-7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já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receberam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salário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primeira</a:t>
            </a:r>
            <a:r>
              <a:rPr sz="20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parcela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do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13º.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93610" y="2250058"/>
          <a:ext cx="11053445" cy="3770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7514"/>
                <a:gridCol w="2404744"/>
                <a:gridCol w="1619885"/>
                <a:gridCol w="2092324"/>
                <a:gridCol w="3138804"/>
              </a:tblGrid>
              <a:tr h="314325">
                <a:tc>
                  <a:txBody>
                    <a:bodyPr/>
                    <a:lstStyle/>
                    <a:p>
                      <a:pPr marL="9525">
                        <a:lnSpc>
                          <a:spcPts val="2365"/>
                        </a:lnSpc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Ano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236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Expositores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236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Stand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236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Público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236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venda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R="3175" algn="r">
                        <a:lnSpc>
                          <a:spcPts val="2365"/>
                        </a:lnSpc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2014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904875" algn="r">
                        <a:lnSpc>
                          <a:spcPts val="236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5.000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11809" algn="r">
                        <a:lnSpc>
                          <a:spcPts val="236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1.100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18490" algn="r">
                        <a:lnSpc>
                          <a:spcPts val="236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178.924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44550">
                        <a:lnSpc>
                          <a:spcPts val="235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65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milhões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R="3175" algn="r">
                        <a:lnSpc>
                          <a:spcPts val="2365"/>
                        </a:lnSpc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2015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904875" algn="r">
                        <a:lnSpc>
                          <a:spcPts val="236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5.000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11809" algn="r">
                        <a:lnSpc>
                          <a:spcPts val="236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1.100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18490" algn="r">
                        <a:lnSpc>
                          <a:spcPts val="236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118.000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44550">
                        <a:lnSpc>
                          <a:spcPts val="235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52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milhões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R="3175" algn="r">
                        <a:lnSpc>
                          <a:spcPts val="2365"/>
                        </a:lnSpc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2016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904875" algn="r">
                        <a:lnSpc>
                          <a:spcPts val="236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5.000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11809" algn="r">
                        <a:lnSpc>
                          <a:spcPts val="236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1.100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18490" algn="r">
                        <a:lnSpc>
                          <a:spcPts val="236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158.402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44550">
                        <a:lnSpc>
                          <a:spcPts val="235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54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milhões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3690">
                <a:tc>
                  <a:txBody>
                    <a:bodyPr/>
                    <a:lstStyle/>
                    <a:p>
                      <a:pPr marR="3175" algn="r">
                        <a:lnSpc>
                          <a:spcPts val="2365"/>
                        </a:lnSpc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2017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904875" algn="r">
                        <a:lnSpc>
                          <a:spcPts val="236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5.000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11809" algn="r">
                        <a:lnSpc>
                          <a:spcPts val="236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1.100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18490" algn="r">
                        <a:lnSpc>
                          <a:spcPts val="236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171.324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44550">
                        <a:lnSpc>
                          <a:spcPts val="235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55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milhões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R="3175" algn="r">
                        <a:lnSpc>
                          <a:spcPts val="2370"/>
                        </a:lnSpc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2018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0"/>
                        </a:lnSpc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5000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42290" algn="r">
                        <a:lnSpc>
                          <a:spcPts val="2370"/>
                        </a:lnSpc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1100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18490" algn="r">
                        <a:lnSpc>
                          <a:spcPts val="237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148.238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44550">
                        <a:lnSpc>
                          <a:spcPts val="235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48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milhões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R="3175" algn="r">
                        <a:lnSpc>
                          <a:spcPts val="2365"/>
                        </a:lnSpc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2019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904875" algn="r">
                        <a:lnSpc>
                          <a:spcPts val="236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5.000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11809" algn="r">
                        <a:lnSpc>
                          <a:spcPts val="236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1.100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18490" algn="r">
                        <a:lnSpc>
                          <a:spcPts val="236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130.995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44550">
                        <a:lnSpc>
                          <a:spcPts val="235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45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milhões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R="3175" algn="r">
                        <a:lnSpc>
                          <a:spcPts val="2370"/>
                        </a:lnSpc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2020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904875" algn="r">
                        <a:lnSpc>
                          <a:spcPts val="237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2.000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0"/>
                        </a:lnSpc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497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0245">
                        <a:lnSpc>
                          <a:spcPts val="237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29.950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44550">
                        <a:lnSpc>
                          <a:spcPts val="235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27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milhões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R="3175" algn="r">
                        <a:lnSpc>
                          <a:spcPts val="2370"/>
                        </a:lnSpc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2021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904875" algn="r">
                        <a:lnSpc>
                          <a:spcPts val="237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3.000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0"/>
                        </a:lnSpc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600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0245">
                        <a:lnSpc>
                          <a:spcPts val="237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79.000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44550">
                        <a:lnSpc>
                          <a:spcPts val="235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32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milhões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R="3175" algn="r">
                        <a:lnSpc>
                          <a:spcPts val="2370"/>
                        </a:lnSpc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2022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904875" algn="r">
                        <a:lnSpc>
                          <a:spcPts val="237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3.000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0"/>
                        </a:lnSpc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600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18490" algn="r">
                        <a:lnSpc>
                          <a:spcPts val="237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117.000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44550">
                        <a:lnSpc>
                          <a:spcPts val="236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46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milhões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3690">
                <a:tc>
                  <a:txBody>
                    <a:bodyPr/>
                    <a:lstStyle/>
                    <a:p>
                      <a:pPr marR="3175" algn="r">
                        <a:lnSpc>
                          <a:spcPts val="2370"/>
                        </a:lnSpc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2023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904875" algn="r">
                        <a:lnSpc>
                          <a:spcPts val="237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3.000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0"/>
                        </a:lnSpc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857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18490" algn="r">
                        <a:lnSpc>
                          <a:spcPts val="237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114.000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44550">
                        <a:lnSpc>
                          <a:spcPts val="235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48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milhões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R="3810" algn="r">
                        <a:lnSpc>
                          <a:spcPts val="2375"/>
                        </a:lnSpc>
                      </a:pPr>
                      <a:r>
                        <a:rPr sz="2000" spc="-20" dirty="0">
                          <a:latin typeface="Arial MT"/>
                          <a:cs typeface="Arial MT"/>
                        </a:rPr>
                        <a:t>2024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876300" algn="r">
                        <a:lnSpc>
                          <a:spcPts val="2375"/>
                        </a:lnSpc>
                      </a:pPr>
                      <a:r>
                        <a:rPr sz="2000" spc="-10" dirty="0">
                          <a:latin typeface="Arial MT"/>
                          <a:cs typeface="Arial MT"/>
                        </a:rPr>
                        <a:t>3.000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5"/>
                        </a:lnSpc>
                      </a:pPr>
                      <a:r>
                        <a:rPr sz="2000" spc="-25" dirty="0">
                          <a:latin typeface="Arial MT"/>
                          <a:cs typeface="Arial MT"/>
                        </a:rPr>
                        <a:t>815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596265" algn="r">
                        <a:lnSpc>
                          <a:spcPts val="2375"/>
                        </a:lnSpc>
                      </a:pPr>
                      <a:r>
                        <a:rPr sz="2000" spc="-10" dirty="0">
                          <a:latin typeface="Arial MT"/>
                          <a:cs typeface="Arial MT"/>
                        </a:rPr>
                        <a:t>111.999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757555">
                        <a:lnSpc>
                          <a:spcPts val="2320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R$</a:t>
                      </a:r>
                      <a:r>
                        <a:rPr sz="2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55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milhões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76375" y="1576196"/>
            <a:ext cx="2524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Resultados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anos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anteriores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6544" y="1761744"/>
            <a:ext cx="8482584" cy="50962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68320" y="949578"/>
            <a:ext cx="1595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Planta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evento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7238" y="1877695"/>
            <a:ext cx="525526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Entre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contato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conosco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</a:pP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www.feiranacionaldeartesanato.com.br</a:t>
            </a:r>
            <a:r>
              <a:rPr sz="180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https://www.instagram.com/feiranacionaldeartesanato/</a:t>
            </a:r>
            <a:r>
              <a:rPr sz="180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https://www.facebook.com/feiranacionaldeartesanato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20"/>
              </a:spcBef>
            </a:pPr>
            <a:endParaRPr sz="1800">
              <a:latin typeface="Calibri"/>
              <a:cs typeface="Calibri"/>
            </a:endParaRPr>
          </a:p>
          <a:p>
            <a:pPr marL="12700" marR="283337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Calibri"/>
                <a:cs typeface="Calibri"/>
              </a:rPr>
              <a:t>Tânia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Machado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ccape@centrocape.org.br</a:t>
            </a:r>
            <a:r>
              <a:rPr sz="180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31-996378313</a:t>
            </a:r>
            <a:endParaRPr sz="1800">
              <a:latin typeface="Calibri"/>
              <a:cs typeface="Calibri"/>
            </a:endParaRPr>
          </a:p>
          <a:p>
            <a:pPr marL="12700" marR="2498090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latin typeface="Calibri"/>
                <a:cs typeface="Calibri"/>
              </a:rPr>
              <a:t>Catharina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Machado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catharina@centrocape.org.br</a:t>
            </a:r>
            <a:r>
              <a:rPr sz="180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31-99591326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72" y="1261872"/>
            <a:ext cx="12201525" cy="24765"/>
            <a:chOff x="-4572" y="1261872"/>
            <a:chExt cx="12201525" cy="24765"/>
          </a:xfrm>
        </p:grpSpPr>
        <p:sp>
          <p:nvSpPr>
            <p:cNvPr id="3" name="object 3"/>
            <p:cNvSpPr/>
            <p:nvPr/>
          </p:nvSpPr>
          <p:spPr>
            <a:xfrm>
              <a:off x="0" y="1266444"/>
              <a:ext cx="12192000" cy="15240"/>
            </a:xfrm>
            <a:custGeom>
              <a:avLst/>
              <a:gdLst/>
              <a:ahLst/>
              <a:cxnLst/>
              <a:rect l="l" t="t" r="r" b="b"/>
              <a:pathLst>
                <a:path w="12192000" h="15240">
                  <a:moveTo>
                    <a:pt x="121920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2192000" y="1523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66444"/>
              <a:ext cx="12192000" cy="15240"/>
            </a:xfrm>
            <a:custGeom>
              <a:avLst/>
              <a:gdLst/>
              <a:ahLst/>
              <a:cxnLst/>
              <a:rect l="l" t="t" r="r" b="b"/>
              <a:pathLst>
                <a:path w="12192000" h="15240">
                  <a:moveTo>
                    <a:pt x="0" y="15239"/>
                  </a:moveTo>
                  <a:lnTo>
                    <a:pt x="12192000" y="15239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739" y="4922646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538235"/>
                </a:solidFill>
                <a:latin typeface="Segoe UI Symbol"/>
                <a:cs typeface="Segoe UI Symbol"/>
              </a:rPr>
              <a:t>👉</a:t>
            </a:r>
            <a:endParaRPr sz="18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80591" y="1648790"/>
            <a:ext cx="98856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Seja</a:t>
            </a:r>
            <a:r>
              <a:rPr sz="3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um</a:t>
            </a:r>
            <a:r>
              <a:rPr sz="3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patrocinador</a:t>
            </a:r>
            <a:r>
              <a:rPr sz="3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</a:t>
            </a:r>
            <a:r>
              <a:rPr sz="32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37ª.</a:t>
            </a:r>
            <a:r>
              <a:rPr sz="3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Feira</a:t>
            </a:r>
            <a:r>
              <a:rPr sz="3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Nacional</a:t>
            </a:r>
            <a:r>
              <a:rPr sz="32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32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Artesanato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0591" y="2422016"/>
            <a:ext cx="9860915" cy="99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Lei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Rouanet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Art.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18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abatimento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Imposto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Renda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PRONAC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258273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</a:pPr>
            <a:r>
              <a:rPr sz="1800" dirty="0">
                <a:latin typeface="Calibri"/>
                <a:cs typeface="Calibri"/>
              </a:rPr>
              <a:t>Leis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Estadual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Incentivo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Cultura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Minas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Gerais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2024.3809.0358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37ª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Feira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Nacional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Artesanato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3329"/>
              </a:lnSpc>
            </a:pPr>
            <a:r>
              <a:rPr sz="2800" dirty="0">
                <a:latin typeface="Calibri"/>
                <a:cs typeface="Calibri"/>
              </a:rPr>
              <a:t>Cotas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patrocínio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95336" y="3628135"/>
          <a:ext cx="10060303" cy="1610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4375"/>
                <a:gridCol w="1429385"/>
                <a:gridCol w="715010"/>
                <a:gridCol w="715010"/>
                <a:gridCol w="1076325"/>
                <a:gridCol w="705485"/>
                <a:gridCol w="771525"/>
                <a:gridCol w="1035684"/>
                <a:gridCol w="914400"/>
                <a:gridCol w="1068704"/>
                <a:gridCol w="914400"/>
              </a:tblGrid>
              <a:tr h="649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65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blimp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12763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painéis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led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exterior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25" marR="8636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programação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visual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interna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" marR="152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marca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no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site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" marR="1143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marca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nos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convites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29718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post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face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book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Instagram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ts val="165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Back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Buss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795" marR="164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release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para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imprensa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795">
                        <a:lnSpc>
                          <a:spcPts val="1650"/>
                        </a:lnSpc>
                        <a:spcBef>
                          <a:spcPts val="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área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578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65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prata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586740" indent="3937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50000/ 100.000,00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65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sim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65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não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65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sim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ts val="165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sim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ts val="165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sim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ts val="165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não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ts val="165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Sim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795">
                        <a:lnSpc>
                          <a:spcPts val="165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sim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795">
                        <a:lnSpc>
                          <a:spcPts val="165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não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9525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ouro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R$200.000,00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sim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sim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sim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sim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sim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sim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Sim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sim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m2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9525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diamante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R$400.000,00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sim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sim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sim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sim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sim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sim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Sim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sim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65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m2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194305" y="6056477"/>
            <a:ext cx="6363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Outras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contrapartidas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seriam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discutidas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posteriormente,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caso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caso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301" y="3045189"/>
            <a:ext cx="9892030" cy="2375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7000"/>
              </a:lnSpc>
              <a:spcBef>
                <a:spcPts val="105"/>
              </a:spcBef>
            </a:pPr>
            <a:r>
              <a:rPr sz="4800" dirty="0">
                <a:latin typeface="Calibri"/>
                <a:cs typeface="Calibri"/>
              </a:rPr>
              <a:t>Por</a:t>
            </a:r>
            <a:r>
              <a:rPr sz="4800" spc="-5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que</a:t>
            </a:r>
            <a:r>
              <a:rPr sz="4800" spc="-5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sua</a:t>
            </a:r>
            <a:r>
              <a:rPr sz="4800" spc="-4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empresa</a:t>
            </a:r>
            <a:r>
              <a:rPr sz="4800" spc="-4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deve</a:t>
            </a:r>
            <a:r>
              <a:rPr sz="4800" spc="-5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apoiar</a:t>
            </a:r>
            <a:r>
              <a:rPr sz="4800" spc="-4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a</a:t>
            </a:r>
            <a:r>
              <a:rPr sz="4800" spc="-45" dirty="0">
                <a:latin typeface="Calibri"/>
                <a:cs typeface="Calibri"/>
              </a:rPr>
              <a:t> </a:t>
            </a:r>
            <a:r>
              <a:rPr sz="4800" spc="-25" dirty="0">
                <a:latin typeface="Calibri"/>
                <a:cs typeface="Calibri"/>
              </a:rPr>
              <a:t>36ª </a:t>
            </a:r>
            <a:r>
              <a:rPr sz="4800" dirty="0">
                <a:latin typeface="Calibri"/>
                <a:cs typeface="Calibri"/>
              </a:rPr>
              <a:t>Feira</a:t>
            </a:r>
            <a:r>
              <a:rPr sz="4800" spc="-15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Nacional</a:t>
            </a:r>
            <a:r>
              <a:rPr sz="4800" spc="-13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de</a:t>
            </a:r>
            <a:r>
              <a:rPr sz="4800" spc="-155" dirty="0">
                <a:latin typeface="Calibri"/>
                <a:cs typeface="Calibri"/>
              </a:rPr>
              <a:t> </a:t>
            </a:r>
            <a:r>
              <a:rPr sz="4800" spc="-10" dirty="0">
                <a:latin typeface="Calibri"/>
                <a:cs typeface="Calibri"/>
              </a:rPr>
              <a:t>Artesanato</a:t>
            </a:r>
            <a:r>
              <a:rPr sz="4800" spc="-14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com</a:t>
            </a:r>
            <a:r>
              <a:rPr sz="4800" spc="-150" dirty="0">
                <a:latin typeface="Calibri"/>
                <a:cs typeface="Calibri"/>
              </a:rPr>
              <a:t> </a:t>
            </a:r>
            <a:r>
              <a:rPr sz="4800" spc="-50" dirty="0">
                <a:latin typeface="Calibri"/>
                <a:cs typeface="Calibri"/>
              </a:rPr>
              <a:t>o </a:t>
            </a:r>
            <a:r>
              <a:rPr sz="4800" dirty="0">
                <a:latin typeface="Calibri"/>
                <a:cs typeface="Calibri"/>
              </a:rPr>
              <a:t>tema</a:t>
            </a:r>
            <a:r>
              <a:rPr sz="4800" spc="-5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RAIZES</a:t>
            </a:r>
            <a:r>
              <a:rPr sz="4800" spc="-3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QUE</a:t>
            </a:r>
            <a:r>
              <a:rPr sz="4800" spc="-4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CRIAM</a:t>
            </a:r>
            <a:r>
              <a:rPr sz="4800" spc="-4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O</a:t>
            </a:r>
            <a:r>
              <a:rPr sz="4800" spc="-45" dirty="0">
                <a:latin typeface="Calibri"/>
                <a:cs typeface="Calibri"/>
              </a:rPr>
              <a:t> </a:t>
            </a:r>
            <a:r>
              <a:rPr sz="4800" spc="-10" dirty="0">
                <a:latin typeface="Calibri"/>
                <a:cs typeface="Calibri"/>
              </a:rPr>
              <a:t>FUTURO?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85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Calibri"/>
                <a:cs typeface="Calibri"/>
              </a:rPr>
              <a:t>Por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que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apoiar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Feira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Nacional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Artesanato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–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“Raízes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que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Criam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50" dirty="0">
                <a:latin typeface="Calibri"/>
                <a:cs typeface="Calibri"/>
              </a:rPr>
              <a:t>o </a:t>
            </a:r>
            <a:r>
              <a:rPr spc="-10" dirty="0">
                <a:latin typeface="Calibri"/>
                <a:cs typeface="Calibri"/>
              </a:rPr>
              <a:t>Futuro”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0675" y="1980438"/>
            <a:ext cx="10299700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729" indent="-243204">
              <a:lnSpc>
                <a:spcPct val="100000"/>
              </a:lnSpc>
              <a:spcBef>
                <a:spcPts val="105"/>
              </a:spcBef>
              <a:buSzPct val="95000"/>
              <a:buAutoNum type="arabicPeriod"/>
              <a:tabLst>
                <a:tab pos="252729" algn="l"/>
              </a:tabLst>
            </a:pP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Conexão</a:t>
            </a:r>
            <a:r>
              <a:rPr sz="2000" b="1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com</a:t>
            </a:r>
            <a:r>
              <a:rPr sz="2000" b="1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2000" b="1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Cultura</a:t>
            </a:r>
            <a:r>
              <a:rPr sz="2000" b="1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b="1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Identidade</a:t>
            </a:r>
            <a:r>
              <a:rPr sz="2000" b="1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538235"/>
                </a:solidFill>
                <a:latin typeface="Tahoma"/>
                <a:cs typeface="Tahoma"/>
              </a:rPr>
              <a:t>Brasileira</a:t>
            </a:r>
            <a:endParaRPr sz="2000">
              <a:latin typeface="Tahoma"/>
              <a:cs typeface="Tahoma"/>
            </a:endParaRPr>
          </a:p>
          <a:p>
            <a:pPr marL="755015" marR="189230" lvl="1" indent="-285750">
              <a:lnSpc>
                <a:spcPct val="100000"/>
              </a:lnSpc>
              <a:buAutoNum type="arabicPeriod"/>
              <a:tabLst>
                <a:tab pos="756285" algn="l"/>
              </a:tabLst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tema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valoriza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as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raízes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culturais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moldam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nossa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identidade,</a:t>
            </a:r>
            <a:r>
              <a:rPr sz="2000" spc="-8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ao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mesmo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tempo 	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em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mostra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como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artesanato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inspira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inovação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futuro.</a:t>
            </a:r>
            <a:endParaRPr sz="2000">
              <a:latin typeface="Tahoma"/>
              <a:cs typeface="Tahoma"/>
            </a:endParaRPr>
          </a:p>
          <a:p>
            <a:pPr marL="755650" lvl="1" indent="-285750">
              <a:lnSpc>
                <a:spcPct val="100000"/>
              </a:lnSpc>
              <a:buAutoNum type="arabicPeriod"/>
              <a:tabLst>
                <a:tab pos="755650" algn="l"/>
              </a:tabLst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Patrocinar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Feira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é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associar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sua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marca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ao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maior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encontro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artesãos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do</a:t>
            </a:r>
            <a:r>
              <a:rPr sz="2000" spc="-7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país,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endParaRPr sz="2000">
              <a:latin typeface="Tahoma"/>
              <a:cs typeface="Tahoma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reúne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tradições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todos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os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27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estados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brasileiros.</a:t>
            </a:r>
            <a:endParaRPr sz="2000">
              <a:latin typeface="Tahoma"/>
              <a:cs typeface="Tahoma"/>
            </a:endParaRPr>
          </a:p>
          <a:p>
            <a:pPr marL="252729" indent="-243204">
              <a:lnSpc>
                <a:spcPct val="100000"/>
              </a:lnSpc>
              <a:buSzPct val="95000"/>
              <a:buAutoNum type="arabicPeriod" startAt="2"/>
              <a:tabLst>
                <a:tab pos="252729" algn="l"/>
              </a:tabLst>
            </a:pP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Impacto</a:t>
            </a:r>
            <a:r>
              <a:rPr sz="2000" b="1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Social</a:t>
            </a:r>
            <a:r>
              <a:rPr sz="2000" b="1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b="1" spc="-10" dirty="0">
                <a:solidFill>
                  <a:srgbClr val="538235"/>
                </a:solidFill>
                <a:latin typeface="Tahoma"/>
                <a:cs typeface="Tahoma"/>
              </a:rPr>
              <a:t> Econômico</a:t>
            </a:r>
            <a:endParaRPr sz="2000">
              <a:latin typeface="Tahoma"/>
              <a:cs typeface="Tahoma"/>
            </a:endParaRPr>
          </a:p>
          <a:p>
            <a:pPr marL="755650" lvl="1" indent="-285750">
              <a:lnSpc>
                <a:spcPct val="100000"/>
              </a:lnSpc>
              <a:buAutoNum type="arabicPeriod"/>
              <a:tabLst>
                <a:tab pos="755650" algn="l"/>
              </a:tabLst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Feira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gera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renda</a:t>
            </a:r>
            <a:r>
              <a:rPr sz="20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direta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para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milhares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famílias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artesãos,</a:t>
            </a:r>
            <a:r>
              <a:rPr sz="2000" spc="-9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fortalecendo</a:t>
            </a:r>
            <a:r>
              <a:rPr sz="20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endParaRPr sz="2000">
              <a:latin typeface="Tahoma"/>
              <a:cs typeface="Tahoma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empreendedorismo</a:t>
            </a:r>
            <a:r>
              <a:rPr sz="2000" spc="-9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criativo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sustentável.</a:t>
            </a:r>
            <a:endParaRPr sz="2000">
              <a:latin typeface="Tahoma"/>
              <a:cs typeface="Tahoma"/>
            </a:endParaRPr>
          </a:p>
          <a:p>
            <a:pPr marL="755015" marR="876935" lvl="1" indent="-285750">
              <a:lnSpc>
                <a:spcPct val="100000"/>
              </a:lnSpc>
              <a:buAutoNum type="arabicPeriod" startAt="2"/>
              <a:tabLst>
                <a:tab pos="756285" algn="l"/>
              </a:tabLst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Seu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patrocínio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apoia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pequenos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produtores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dificilmente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teriam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espaço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em 	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grandes</a:t>
            </a:r>
            <a:r>
              <a:rPr sz="2000" spc="-7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centros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consumo.</a:t>
            </a:r>
            <a:endParaRPr sz="2000">
              <a:latin typeface="Tahoma"/>
              <a:cs typeface="Tahoma"/>
            </a:endParaRPr>
          </a:p>
          <a:p>
            <a:pPr marL="252729" lvl="1" indent="-247650">
              <a:lnSpc>
                <a:spcPct val="100000"/>
              </a:lnSpc>
              <a:buSzPct val="92500"/>
              <a:buAutoNum type="arabicPeriod" startAt="2"/>
              <a:tabLst>
                <a:tab pos="252729" algn="l"/>
              </a:tabLst>
            </a:pP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Sustentabilidade</a:t>
            </a:r>
            <a:r>
              <a:rPr sz="2000" b="1" spc="-7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b="1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Responsabilidade</a:t>
            </a:r>
            <a:r>
              <a:rPr sz="2000" b="1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538235"/>
                </a:solidFill>
                <a:latin typeface="Tahoma"/>
                <a:cs typeface="Tahoma"/>
              </a:rPr>
              <a:t>ESG</a:t>
            </a:r>
            <a:endParaRPr sz="2000">
              <a:latin typeface="Tahoma"/>
              <a:cs typeface="Tahoma"/>
            </a:endParaRPr>
          </a:p>
          <a:p>
            <a:pPr marL="755650" lvl="2" indent="-285750">
              <a:lnSpc>
                <a:spcPct val="100000"/>
              </a:lnSpc>
              <a:buAutoNum type="arabicPeriod"/>
              <a:tabLst>
                <a:tab pos="755650" algn="l"/>
              </a:tabLst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evento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adota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práticas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sustentáveis,</a:t>
            </a:r>
            <a:r>
              <a:rPr sz="20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como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compensação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carbono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incentivo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ao</a:t>
            </a:r>
            <a:endParaRPr sz="2000">
              <a:latin typeface="Tahoma"/>
              <a:cs typeface="Tahoma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uso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consciente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 materiais.</a:t>
            </a:r>
            <a:endParaRPr sz="2000">
              <a:latin typeface="Tahoma"/>
              <a:cs typeface="Tahoma"/>
            </a:endParaRPr>
          </a:p>
          <a:p>
            <a:pPr marL="755015" marR="5080" lvl="2" indent="-285750">
              <a:lnSpc>
                <a:spcPct val="100000"/>
              </a:lnSpc>
              <a:buAutoNum type="arabicPeriod" startAt="2"/>
              <a:tabLst>
                <a:tab pos="756285" algn="l"/>
              </a:tabLst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Empresas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parceiras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se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posicionam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como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marcas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comprometidas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com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os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Objetivos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de 	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Desenvolvimento</a:t>
            </a:r>
            <a:r>
              <a:rPr sz="2000" spc="-10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Sustentável</a:t>
            </a:r>
            <a:r>
              <a:rPr sz="2000" spc="-114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(ODS).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274" y="1563115"/>
            <a:ext cx="54114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/>
              <a:t>-</a:t>
            </a:r>
            <a:r>
              <a:rPr sz="2000" spc="-20" dirty="0"/>
              <a:t> </a:t>
            </a:r>
            <a:r>
              <a:rPr sz="2000" dirty="0"/>
              <a:t>Visibilidade</a:t>
            </a:r>
            <a:r>
              <a:rPr sz="2000" spc="-45" dirty="0"/>
              <a:t> </a:t>
            </a:r>
            <a:r>
              <a:rPr sz="2000" dirty="0"/>
              <a:t>e</a:t>
            </a:r>
            <a:r>
              <a:rPr sz="2000" spc="-15" dirty="0"/>
              <a:t> </a:t>
            </a:r>
            <a:r>
              <a:rPr sz="2000" dirty="0"/>
              <a:t>Posicionamento</a:t>
            </a:r>
            <a:r>
              <a:rPr sz="2000" spc="-60" dirty="0"/>
              <a:t> </a:t>
            </a:r>
            <a:r>
              <a:rPr sz="2000" dirty="0"/>
              <a:t>de</a:t>
            </a:r>
            <a:r>
              <a:rPr sz="2000" spc="-20" dirty="0"/>
              <a:t> </a:t>
            </a:r>
            <a:r>
              <a:rPr sz="2000" spc="-10" dirty="0"/>
              <a:t>Marca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572" y="1261872"/>
            <a:ext cx="12201525" cy="24765"/>
            <a:chOff x="-4572" y="1261872"/>
            <a:chExt cx="12201525" cy="24765"/>
          </a:xfrm>
        </p:grpSpPr>
        <p:sp>
          <p:nvSpPr>
            <p:cNvPr id="4" name="object 4"/>
            <p:cNvSpPr/>
            <p:nvPr/>
          </p:nvSpPr>
          <p:spPr>
            <a:xfrm>
              <a:off x="0" y="1266444"/>
              <a:ext cx="12192000" cy="15240"/>
            </a:xfrm>
            <a:custGeom>
              <a:avLst/>
              <a:gdLst/>
              <a:ahLst/>
              <a:cxnLst/>
              <a:rect l="l" t="t" r="r" b="b"/>
              <a:pathLst>
                <a:path w="12192000" h="15240">
                  <a:moveTo>
                    <a:pt x="121920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2192000" y="1523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66444"/>
              <a:ext cx="12192000" cy="15240"/>
            </a:xfrm>
            <a:custGeom>
              <a:avLst/>
              <a:gdLst/>
              <a:ahLst/>
              <a:cxnLst/>
              <a:rect l="l" t="t" r="r" b="b"/>
              <a:pathLst>
                <a:path w="12192000" h="15240">
                  <a:moveTo>
                    <a:pt x="0" y="15239"/>
                  </a:moveTo>
                  <a:lnTo>
                    <a:pt x="12192000" y="15239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8739" y="1875789"/>
            <a:ext cx="11548110" cy="4330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92200" indent="-29400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1092200" algn="l"/>
              </a:tabLst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Mais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100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mil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visitantes,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ampla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cobertura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imprensa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grande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presença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digital.</a:t>
            </a:r>
            <a:endParaRPr sz="2000">
              <a:latin typeface="Tahoma"/>
              <a:cs typeface="Tahoma"/>
            </a:endParaRPr>
          </a:p>
          <a:p>
            <a:pPr marL="401955" marR="582930" indent="690245">
              <a:lnSpc>
                <a:spcPct val="100000"/>
              </a:lnSpc>
              <a:buAutoNum type="arabicPeriod"/>
              <a:tabLst>
                <a:tab pos="1092200" algn="l"/>
              </a:tabLst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apoiador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se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conecta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20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um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público</a:t>
            </a:r>
            <a:r>
              <a:rPr sz="20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diverso,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engajado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com</a:t>
            </a:r>
            <a:r>
              <a:rPr sz="20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alto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potencial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consumo consciente.</a:t>
            </a:r>
            <a:endParaRPr sz="2000">
              <a:latin typeface="Tahoma"/>
              <a:cs typeface="Tahoma"/>
            </a:endParaRPr>
          </a:p>
          <a:p>
            <a:pPr marL="401955">
              <a:lnSpc>
                <a:spcPct val="100000"/>
              </a:lnSpc>
              <a:spcBef>
                <a:spcPts val="480"/>
              </a:spcBef>
            </a:pPr>
            <a:r>
              <a:rPr sz="1800" b="1" dirty="0">
                <a:latin typeface="Calibri"/>
                <a:cs typeface="Calibri"/>
              </a:rPr>
              <a:t>5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Inovação</a:t>
            </a:r>
            <a:r>
              <a:rPr sz="2000" b="1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2000" b="1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partir</a:t>
            </a:r>
            <a:r>
              <a:rPr sz="2000" b="1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da</a:t>
            </a:r>
            <a:r>
              <a:rPr sz="2000" b="1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538235"/>
                </a:solidFill>
                <a:latin typeface="Tahoma"/>
                <a:cs typeface="Tahoma"/>
              </a:rPr>
              <a:t>Tradição</a:t>
            </a:r>
            <a:endParaRPr sz="2000">
              <a:latin typeface="Tahoma"/>
              <a:cs typeface="Tahoma"/>
            </a:endParaRPr>
          </a:p>
          <a:p>
            <a:pPr marL="401955" marR="1090930" indent="690245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1092200" algn="l"/>
              </a:tabLst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conceito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“Raízes</a:t>
            </a:r>
            <a:r>
              <a:rPr sz="2000" b="1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2000" b="1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Criam</a:t>
            </a:r>
            <a:r>
              <a:rPr sz="2000" b="1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b="1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Futuro”</a:t>
            </a:r>
            <a:r>
              <a:rPr sz="2000" b="1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demonstra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tradição</a:t>
            </a:r>
            <a:r>
              <a:rPr sz="20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modernidade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caminham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juntas.</a:t>
            </a:r>
            <a:endParaRPr sz="2000">
              <a:latin typeface="Tahoma"/>
              <a:cs typeface="Tahoma"/>
            </a:endParaRPr>
          </a:p>
          <a:p>
            <a:pPr marL="401955" marR="417830" indent="690245">
              <a:lnSpc>
                <a:spcPct val="100000"/>
              </a:lnSpc>
              <a:buAutoNum type="arabicPeriod"/>
              <a:tabLst>
                <a:tab pos="1092200" algn="l"/>
              </a:tabLst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Apoiar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Feira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é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apoiar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criatividade,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inovação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preservação</a:t>
            </a:r>
            <a:r>
              <a:rPr sz="20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cultural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como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caminhos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para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um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futuro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mais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humano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sustentável.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2080"/>
              </a:lnSpc>
            </a:pPr>
            <a:r>
              <a:rPr sz="1800" spc="-50" dirty="0">
                <a:solidFill>
                  <a:srgbClr val="538235"/>
                </a:solidFill>
                <a:latin typeface="Segoe UI Symbol"/>
                <a:cs typeface="Segoe UI Symbol"/>
              </a:rPr>
              <a:t>👉</a:t>
            </a:r>
            <a:endParaRPr sz="1800">
              <a:latin typeface="Segoe UI Symbol"/>
              <a:cs typeface="Segoe UI Symbol"/>
            </a:endParaRPr>
          </a:p>
          <a:p>
            <a:pPr>
              <a:lnSpc>
                <a:spcPct val="100000"/>
              </a:lnSpc>
              <a:spcBef>
                <a:spcPts val="1025"/>
              </a:spcBef>
            </a:pPr>
            <a:endParaRPr sz="1800">
              <a:latin typeface="Segoe UI Symbol"/>
              <a:cs typeface="Segoe UI Symbol"/>
            </a:endParaRPr>
          </a:p>
          <a:p>
            <a:pPr marL="12700" marR="5080">
              <a:lnSpc>
                <a:spcPct val="96000"/>
              </a:lnSpc>
            </a:pPr>
            <a:r>
              <a:rPr sz="2500" spc="-60" dirty="0">
                <a:solidFill>
                  <a:srgbClr val="538235"/>
                </a:solidFill>
                <a:latin typeface="Tahoma"/>
                <a:cs typeface="Tahoma"/>
              </a:rPr>
              <a:t>Resumindo:</a:t>
            </a:r>
            <a:r>
              <a:rPr sz="2500" spc="-1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538235"/>
                </a:solidFill>
                <a:latin typeface="Tahoma"/>
                <a:cs typeface="Tahoma"/>
              </a:rPr>
              <a:t>ao</a:t>
            </a:r>
            <a:r>
              <a:rPr sz="2500" spc="-1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spc="-40" dirty="0">
                <a:solidFill>
                  <a:srgbClr val="538235"/>
                </a:solidFill>
                <a:latin typeface="Tahoma"/>
                <a:cs typeface="Tahoma"/>
              </a:rPr>
              <a:t>apoiar</a:t>
            </a:r>
            <a:r>
              <a:rPr sz="2500" spc="-1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spc="-10" dirty="0">
                <a:solidFill>
                  <a:srgbClr val="538235"/>
                </a:solidFill>
                <a:latin typeface="Tahoma"/>
                <a:cs typeface="Tahoma"/>
              </a:rPr>
              <a:t>sua</a:t>
            </a:r>
            <a:r>
              <a:rPr sz="2500" spc="-114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spc="-40" dirty="0">
                <a:solidFill>
                  <a:srgbClr val="538235"/>
                </a:solidFill>
                <a:latin typeface="Tahoma"/>
                <a:cs typeface="Tahoma"/>
              </a:rPr>
              <a:t>emrpesa</a:t>
            </a:r>
            <a:r>
              <a:rPr sz="2500" spc="-1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b="1" spc="-50" dirty="0">
                <a:solidFill>
                  <a:srgbClr val="538235"/>
                </a:solidFill>
                <a:latin typeface="Tahoma"/>
                <a:cs typeface="Tahoma"/>
              </a:rPr>
              <a:t>fortalece</a:t>
            </a:r>
            <a:r>
              <a:rPr sz="2500" b="1" spc="-1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b="1" spc="-40" dirty="0">
                <a:solidFill>
                  <a:srgbClr val="538235"/>
                </a:solidFill>
                <a:latin typeface="Tahoma"/>
                <a:cs typeface="Tahoma"/>
              </a:rPr>
              <a:t>sua</a:t>
            </a:r>
            <a:r>
              <a:rPr sz="2500" b="1" spc="-1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b="1" spc="-65" dirty="0">
                <a:solidFill>
                  <a:srgbClr val="538235"/>
                </a:solidFill>
                <a:latin typeface="Tahoma"/>
                <a:cs typeface="Tahoma"/>
              </a:rPr>
              <a:t>marca</a:t>
            </a:r>
            <a:r>
              <a:rPr sz="2500" spc="-65" dirty="0">
                <a:solidFill>
                  <a:srgbClr val="538235"/>
                </a:solidFill>
                <a:latin typeface="Tahoma"/>
                <a:cs typeface="Tahoma"/>
              </a:rPr>
              <a:t>,</a:t>
            </a:r>
            <a:r>
              <a:rPr sz="2500" spc="-1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b="1" spc="-55" dirty="0">
                <a:solidFill>
                  <a:srgbClr val="538235"/>
                </a:solidFill>
                <a:latin typeface="Tahoma"/>
                <a:cs typeface="Tahoma"/>
              </a:rPr>
              <a:t>gera</a:t>
            </a:r>
            <a:r>
              <a:rPr sz="2500" b="1" spc="-1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b="1" spc="-55" dirty="0">
                <a:solidFill>
                  <a:srgbClr val="538235"/>
                </a:solidFill>
                <a:latin typeface="Tahoma"/>
                <a:cs typeface="Tahoma"/>
              </a:rPr>
              <a:t>impacto</a:t>
            </a:r>
            <a:r>
              <a:rPr sz="2500" b="1" spc="-114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b="1" spc="-10" dirty="0">
                <a:solidFill>
                  <a:srgbClr val="538235"/>
                </a:solidFill>
                <a:latin typeface="Tahoma"/>
                <a:cs typeface="Tahoma"/>
              </a:rPr>
              <a:t>social </a:t>
            </a:r>
            <a:r>
              <a:rPr sz="2500" b="1" spc="-40" dirty="0">
                <a:solidFill>
                  <a:srgbClr val="538235"/>
                </a:solidFill>
                <a:latin typeface="Tahoma"/>
                <a:cs typeface="Tahoma"/>
              </a:rPr>
              <a:t>positivo</a:t>
            </a:r>
            <a:r>
              <a:rPr sz="2500" spc="-40" dirty="0">
                <a:solidFill>
                  <a:srgbClr val="538235"/>
                </a:solidFill>
                <a:latin typeface="Tahoma"/>
                <a:cs typeface="Tahoma"/>
              </a:rPr>
              <a:t>,</a:t>
            </a:r>
            <a:r>
              <a:rPr sz="2500" spc="-9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b="1" spc="-45" dirty="0">
                <a:solidFill>
                  <a:srgbClr val="538235"/>
                </a:solidFill>
                <a:latin typeface="Tahoma"/>
                <a:cs typeface="Tahoma"/>
              </a:rPr>
              <a:t>apoia</a:t>
            </a:r>
            <a:r>
              <a:rPr sz="2500" b="1" spc="-11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b="1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2500" b="1" spc="-114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b="1" spc="-45" dirty="0">
                <a:solidFill>
                  <a:srgbClr val="538235"/>
                </a:solidFill>
                <a:latin typeface="Tahoma"/>
                <a:cs typeface="Tahoma"/>
              </a:rPr>
              <a:t>cultura</a:t>
            </a:r>
            <a:r>
              <a:rPr sz="2500" b="1" spc="-11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b="1" spc="-40" dirty="0">
                <a:solidFill>
                  <a:srgbClr val="538235"/>
                </a:solidFill>
                <a:latin typeface="Tahoma"/>
                <a:cs typeface="Tahoma"/>
              </a:rPr>
              <a:t>brasileira</a:t>
            </a:r>
            <a:r>
              <a:rPr sz="2500" b="1" spc="-7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500" spc="-1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b="1" spc="-55" dirty="0">
                <a:solidFill>
                  <a:srgbClr val="538235"/>
                </a:solidFill>
                <a:latin typeface="Tahoma"/>
                <a:cs typeface="Tahoma"/>
              </a:rPr>
              <a:t>demonstra</a:t>
            </a:r>
            <a:r>
              <a:rPr sz="2500" b="1" spc="-11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b="1" spc="-55" dirty="0">
                <a:solidFill>
                  <a:srgbClr val="538235"/>
                </a:solidFill>
                <a:latin typeface="Tahoma"/>
                <a:cs typeface="Tahoma"/>
              </a:rPr>
              <a:t>responsabilidade</a:t>
            </a:r>
            <a:r>
              <a:rPr sz="2500" b="1" spc="-10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b="1" spc="-35" dirty="0">
                <a:solidFill>
                  <a:srgbClr val="538235"/>
                </a:solidFill>
                <a:latin typeface="Tahoma"/>
                <a:cs typeface="Tahoma"/>
              </a:rPr>
              <a:t>ambiental </a:t>
            </a:r>
            <a:r>
              <a:rPr sz="2500" b="1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500" b="1" spc="-1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b="1" spc="-25" dirty="0">
                <a:solidFill>
                  <a:srgbClr val="538235"/>
                </a:solidFill>
                <a:latin typeface="Tahoma"/>
                <a:cs typeface="Tahoma"/>
              </a:rPr>
              <a:t>social</a:t>
            </a:r>
            <a:r>
              <a:rPr sz="2500" b="1" spc="-8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538235"/>
                </a:solidFill>
                <a:latin typeface="Tahoma"/>
                <a:cs typeface="Tahoma"/>
              </a:rPr>
              <a:t>em</a:t>
            </a:r>
            <a:r>
              <a:rPr sz="2500" spc="-1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spc="-20" dirty="0">
                <a:solidFill>
                  <a:srgbClr val="538235"/>
                </a:solidFill>
                <a:latin typeface="Tahoma"/>
                <a:cs typeface="Tahoma"/>
              </a:rPr>
              <a:t>um</a:t>
            </a:r>
            <a:r>
              <a:rPr sz="2500" spc="-1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spc="-20" dirty="0">
                <a:solidFill>
                  <a:srgbClr val="538235"/>
                </a:solidFill>
                <a:latin typeface="Tahoma"/>
                <a:cs typeface="Tahoma"/>
              </a:rPr>
              <a:t>dos</a:t>
            </a:r>
            <a:r>
              <a:rPr sz="2500" spc="-17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spc="-45" dirty="0">
                <a:solidFill>
                  <a:srgbClr val="538235"/>
                </a:solidFill>
                <a:latin typeface="Tahoma"/>
                <a:cs typeface="Tahoma"/>
              </a:rPr>
              <a:t>maiores</a:t>
            </a:r>
            <a:r>
              <a:rPr sz="2500" spc="-1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spc="-50" dirty="0">
                <a:solidFill>
                  <a:srgbClr val="538235"/>
                </a:solidFill>
                <a:latin typeface="Tahoma"/>
                <a:cs typeface="Tahoma"/>
              </a:rPr>
              <a:t>eventos</a:t>
            </a:r>
            <a:r>
              <a:rPr sz="2500" spc="-1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500" spc="-1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spc="-50" dirty="0">
                <a:solidFill>
                  <a:srgbClr val="538235"/>
                </a:solidFill>
                <a:latin typeface="Tahoma"/>
                <a:cs typeface="Tahoma"/>
              </a:rPr>
              <a:t>economia</a:t>
            </a:r>
            <a:r>
              <a:rPr sz="2500" spc="-1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spc="-40" dirty="0">
                <a:solidFill>
                  <a:srgbClr val="538235"/>
                </a:solidFill>
                <a:latin typeface="Tahoma"/>
                <a:cs typeface="Tahoma"/>
              </a:rPr>
              <a:t>criativa</a:t>
            </a:r>
            <a:r>
              <a:rPr sz="2500" spc="-1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538235"/>
                </a:solidFill>
                <a:latin typeface="Tahoma"/>
                <a:cs typeface="Tahoma"/>
              </a:rPr>
              <a:t>da</a:t>
            </a:r>
            <a:r>
              <a:rPr sz="2500" spc="-1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spc="-40" dirty="0">
                <a:solidFill>
                  <a:srgbClr val="538235"/>
                </a:solidFill>
                <a:latin typeface="Tahoma"/>
                <a:cs typeface="Tahoma"/>
              </a:rPr>
              <a:t>América</a:t>
            </a:r>
            <a:r>
              <a:rPr sz="2500" spc="-1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500" spc="-10" dirty="0">
                <a:solidFill>
                  <a:srgbClr val="538235"/>
                </a:solidFill>
                <a:latin typeface="Tahoma"/>
                <a:cs typeface="Tahoma"/>
              </a:rPr>
              <a:t>Latina.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1248249"/>
            <a:ext cx="10723880" cy="509968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APRESENTAÇÃO</a:t>
            </a:r>
            <a:r>
              <a:rPr sz="2000" b="1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DO</a:t>
            </a:r>
            <a:r>
              <a:rPr sz="2000" b="1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538235"/>
                </a:solidFill>
                <a:latin typeface="Tahoma"/>
                <a:cs typeface="Tahoma"/>
              </a:rPr>
              <a:t>EVENTO: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07000"/>
              </a:lnSpc>
              <a:spcBef>
                <a:spcPts val="790"/>
              </a:spcBef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Feira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Nacional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Artesanato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2026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é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maior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encontro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da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diversidade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artesanal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brasileira.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Reunimos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mais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3.000</a:t>
            </a:r>
            <a:r>
              <a:rPr sz="20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artesãos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todo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país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para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celebrar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técnicas,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saberes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histórias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que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atravessam</a:t>
            </a:r>
            <a:r>
              <a:rPr sz="2000" spc="-9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gerações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—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se</a:t>
            </a:r>
            <a:r>
              <a:rPr sz="20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renovam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com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criatividade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inovação.</a:t>
            </a:r>
            <a:endParaRPr sz="2000">
              <a:latin typeface="Tahoma"/>
              <a:cs typeface="Tahoma"/>
            </a:endParaRPr>
          </a:p>
          <a:p>
            <a:pPr marL="12700" marR="557530">
              <a:lnSpc>
                <a:spcPct val="107000"/>
              </a:lnSpc>
              <a:spcBef>
                <a:spcPts val="810"/>
              </a:spcBef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Este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ano,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sob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tema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“Raízes</a:t>
            </a:r>
            <a:r>
              <a:rPr sz="2000" b="1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2000" b="1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Criam</a:t>
            </a:r>
            <a:r>
              <a:rPr sz="2000" b="1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b="1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Futuro”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,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homenageamos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artesanato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como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herança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viva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potência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transformação.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Somos</a:t>
            </a:r>
            <a:r>
              <a:rPr sz="2000" b="1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feitos</a:t>
            </a:r>
            <a:r>
              <a:rPr sz="2000" b="1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b="1" spc="-1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histórias</a:t>
            </a:r>
            <a:r>
              <a:rPr sz="2000" b="1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bordadas,</a:t>
            </a:r>
            <a:r>
              <a:rPr sz="2000" b="1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moldadas,</a:t>
            </a:r>
            <a:r>
              <a:rPr sz="2000" b="1" spc="-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538235"/>
                </a:solidFill>
                <a:latin typeface="Tahoma"/>
                <a:cs typeface="Tahoma"/>
              </a:rPr>
              <a:t>trançadas.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Cada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peça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artesanal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carrega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tempo,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gesto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20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alma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um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povo.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No</a:t>
            </a:r>
            <a:r>
              <a:rPr sz="20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Brasil,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artesanato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não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é</a:t>
            </a:r>
            <a:r>
              <a:rPr sz="20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passatempo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–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é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identidade,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sustento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arte.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Nossas</a:t>
            </a:r>
            <a:r>
              <a:rPr sz="2000" b="1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raízes</a:t>
            </a:r>
            <a:r>
              <a:rPr sz="2000" b="1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são</a:t>
            </a:r>
            <a:r>
              <a:rPr sz="2000" b="1" spc="-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538235"/>
                </a:solidFill>
                <a:latin typeface="Tahoma"/>
                <a:cs typeface="Tahoma"/>
              </a:rPr>
              <a:t>vivas.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Elas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atravessam</a:t>
            </a:r>
            <a:r>
              <a:rPr sz="2000" spc="-8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gerações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continuam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ensinando,</a:t>
            </a:r>
            <a:r>
              <a:rPr sz="2000" spc="-7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inspirando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criando.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futuro</a:t>
            </a:r>
            <a:r>
              <a:rPr sz="20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nasce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do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barro</a:t>
            </a:r>
            <a:r>
              <a:rPr sz="20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é</a:t>
            </a:r>
            <a:r>
              <a:rPr sz="20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tocado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por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mãos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experientes.</a:t>
            </a:r>
            <a:endParaRPr sz="2000">
              <a:latin typeface="Tahoma"/>
              <a:cs typeface="Tahoma"/>
            </a:endParaRPr>
          </a:p>
          <a:p>
            <a:pPr marL="12700" marR="97155">
              <a:lnSpc>
                <a:spcPct val="107000"/>
              </a:lnSpc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Ele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se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desenha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no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tear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das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rendeiras,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se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revela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na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madeira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esculpida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nos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fios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tingidos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com</a:t>
            </a:r>
            <a:r>
              <a:rPr sz="20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o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saber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da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terra.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109" y="1028826"/>
            <a:ext cx="8579485" cy="4448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NESTA</a:t>
            </a:r>
            <a:r>
              <a:rPr sz="2000" b="1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FEIRA</a:t>
            </a:r>
            <a:r>
              <a:rPr sz="2000" b="1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CELEBRAMOS</a:t>
            </a:r>
            <a:r>
              <a:rPr sz="2000" b="1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b="1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ELO</a:t>
            </a:r>
            <a:r>
              <a:rPr sz="2000" b="1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ENTRE</a:t>
            </a:r>
            <a:r>
              <a:rPr sz="2000" b="1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b="1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ANCESTRAL</a:t>
            </a:r>
            <a:r>
              <a:rPr sz="2000" b="1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b="1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b="1" spc="-10" dirty="0">
                <a:solidFill>
                  <a:srgbClr val="538235"/>
                </a:solidFill>
                <a:latin typeface="Tahoma"/>
                <a:cs typeface="Tahoma"/>
              </a:rPr>
              <a:t> NOVO.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saber</a:t>
            </a:r>
            <a:r>
              <a:rPr sz="20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tradicional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inovação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sustentável.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artista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da</a:t>
            </a:r>
            <a:r>
              <a:rPr sz="20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roça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designer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urbano.</a:t>
            </a:r>
            <a:endParaRPr sz="2000">
              <a:latin typeface="Tahoma"/>
              <a:cs typeface="Tahoma"/>
            </a:endParaRPr>
          </a:p>
          <a:p>
            <a:pPr marL="12700" marR="2313305">
              <a:lnSpc>
                <a:spcPct val="107000"/>
              </a:lnSpc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juventude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ressignifica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os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mestres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ensinam.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futuro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começa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nas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mãos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quem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honra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passado.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Neste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tema,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reconhecemos: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170"/>
              </a:spcBef>
              <a:buSzPct val="50000"/>
              <a:buFont typeface="Symbol"/>
              <a:buChar char=""/>
              <a:tabLst>
                <a:tab pos="354965" algn="l"/>
              </a:tabLst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valor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do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saber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ancestral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do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feito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à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mão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165"/>
              </a:spcBef>
              <a:buSzPct val="50000"/>
              <a:buFont typeface="Symbol"/>
              <a:buChar char=""/>
              <a:tabLst>
                <a:tab pos="354965" algn="l"/>
              </a:tabLst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força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da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cultura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popular</a:t>
            </a:r>
            <a:r>
              <a:rPr sz="20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dos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povos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tradicionais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SzPct val="50000"/>
              <a:buFont typeface="Symbol"/>
              <a:buChar char=""/>
              <a:tabLst>
                <a:tab pos="354965" algn="l"/>
              </a:tabLst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criatividade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20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transforma</a:t>
            </a:r>
            <a:r>
              <a:rPr sz="2000" spc="-7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tradição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em</a:t>
            </a:r>
            <a:r>
              <a:rPr sz="20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inovação</a:t>
            </a:r>
            <a:endParaRPr sz="2000">
              <a:latin typeface="Tahoma"/>
              <a:cs typeface="Tahoma"/>
            </a:endParaRPr>
          </a:p>
          <a:p>
            <a:pPr marL="12700" marR="2698750" indent="342265">
              <a:lnSpc>
                <a:spcPct val="107000"/>
              </a:lnSpc>
              <a:spcBef>
                <a:spcPts val="805"/>
              </a:spcBef>
              <a:buSzPct val="50000"/>
              <a:buFont typeface="Symbol"/>
              <a:buChar char=""/>
              <a:tabLst>
                <a:tab pos="354965" algn="l"/>
              </a:tabLst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sustentabilidade</a:t>
            </a:r>
            <a:r>
              <a:rPr sz="20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como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caminho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para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amanhã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Raiz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é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memória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viva.</a:t>
            </a:r>
            <a:r>
              <a:rPr sz="20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É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base</a:t>
            </a:r>
            <a:r>
              <a:rPr sz="20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para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crescer.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É</a:t>
            </a:r>
            <a:r>
              <a:rPr sz="20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na</a:t>
            </a:r>
            <a:r>
              <a:rPr sz="20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tradição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Brasil</a:t>
            </a:r>
            <a:r>
              <a:rPr sz="20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cria</a:t>
            </a:r>
            <a:r>
              <a:rPr sz="20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538235"/>
                </a:solidFill>
                <a:latin typeface="Tahoma"/>
                <a:cs typeface="Tahoma"/>
              </a:rPr>
              <a:t>novos</a:t>
            </a:r>
            <a:r>
              <a:rPr sz="20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38235"/>
                </a:solidFill>
                <a:latin typeface="Tahoma"/>
                <a:cs typeface="Tahoma"/>
              </a:rPr>
              <a:t>caminhos.”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976" y="1179956"/>
            <a:ext cx="10620375" cy="51460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Porque</a:t>
            </a:r>
            <a:r>
              <a:rPr sz="1800" b="1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1800" b="1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futuro</a:t>
            </a:r>
            <a:r>
              <a:rPr sz="1800" b="1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1800" b="1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queremos</a:t>
            </a:r>
            <a:r>
              <a:rPr sz="1800" b="1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se</a:t>
            </a:r>
            <a:r>
              <a:rPr sz="1800" b="1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constrói</a:t>
            </a:r>
            <a:r>
              <a:rPr sz="1800" b="1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com</a:t>
            </a:r>
            <a:r>
              <a:rPr sz="1800" b="1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538235"/>
                </a:solidFill>
                <a:latin typeface="Tahoma"/>
                <a:cs typeface="Tahoma"/>
              </a:rPr>
              <a:t>raízes.</a:t>
            </a:r>
            <a:endParaRPr sz="1800">
              <a:latin typeface="Tahoma"/>
              <a:cs typeface="Tahoma"/>
            </a:endParaRPr>
          </a:p>
          <a:p>
            <a:pPr marL="12700" marR="5501640">
              <a:lnSpc>
                <a:spcPts val="2320"/>
              </a:lnSpc>
              <a:spcBef>
                <a:spcPts val="100"/>
              </a:spcBef>
            </a:pP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Com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respeito,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com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memória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com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mãos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538235"/>
                </a:solidFill>
                <a:latin typeface="Tahoma"/>
                <a:cs typeface="Tahoma"/>
              </a:rPr>
              <a:t>criativas.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18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é</a:t>
            </a:r>
            <a:r>
              <a:rPr sz="18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por</a:t>
            </a:r>
            <a:r>
              <a:rPr sz="18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isso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538235"/>
                </a:solidFill>
                <a:latin typeface="Tahoma"/>
                <a:cs typeface="Tahoma"/>
              </a:rPr>
              <a:t>dizemos: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Raízes</a:t>
            </a:r>
            <a:r>
              <a:rPr sz="1800" b="1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1800" b="1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Criam</a:t>
            </a:r>
            <a:r>
              <a:rPr sz="1800" b="1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1800" b="1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538235"/>
                </a:solidFill>
                <a:latin typeface="Tahoma"/>
                <a:cs typeface="Tahoma"/>
              </a:rPr>
              <a:t>Futuro.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Queremos</a:t>
            </a:r>
            <a:r>
              <a:rPr sz="18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demonstrar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através</a:t>
            </a:r>
            <a:r>
              <a:rPr sz="18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dos</a:t>
            </a:r>
            <a:r>
              <a:rPr sz="18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mestres</a:t>
            </a:r>
            <a:r>
              <a:rPr sz="18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18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trabalham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como</a:t>
            </a:r>
            <a:r>
              <a:rPr sz="18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seus</a:t>
            </a:r>
            <a:r>
              <a:rPr sz="18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ancestrais,</a:t>
            </a:r>
            <a:r>
              <a:rPr sz="18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os</a:t>
            </a:r>
            <a:r>
              <a:rPr sz="1800" spc="-7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novos</a:t>
            </a:r>
            <a:r>
              <a:rPr sz="18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artesãos</a:t>
            </a:r>
            <a:r>
              <a:rPr sz="18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usam</a:t>
            </a:r>
            <a:r>
              <a:rPr sz="18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tecnologia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para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otimizar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seus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538235"/>
                </a:solidFill>
                <a:latin typeface="Tahoma"/>
                <a:cs typeface="Tahoma"/>
              </a:rPr>
              <a:t>trabalhos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Inovação</a:t>
            </a:r>
            <a:r>
              <a:rPr sz="1800" b="1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1800" b="1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538235"/>
                </a:solidFill>
                <a:latin typeface="Tahoma"/>
                <a:cs typeface="Tahoma"/>
              </a:rPr>
              <a:t>criatividade: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Tanto</a:t>
            </a:r>
            <a:r>
              <a:rPr sz="18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os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espaços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Futuro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Feito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à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Mãos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Economia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Criativa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Design,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estarão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dirigindo</a:t>
            </a:r>
            <a:r>
              <a:rPr sz="18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538235"/>
                </a:solidFill>
                <a:latin typeface="Tahoma"/>
                <a:cs typeface="Tahoma"/>
              </a:rPr>
              <a:t>principalmente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para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uso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novas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tecnologias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no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538235"/>
                </a:solidFill>
                <a:latin typeface="Tahoma"/>
                <a:cs typeface="Tahoma"/>
              </a:rPr>
              <a:t>artesanato.</a:t>
            </a:r>
            <a:endParaRPr sz="1800">
              <a:latin typeface="Tahoma"/>
              <a:cs typeface="Tahoma"/>
            </a:endParaRPr>
          </a:p>
          <a:p>
            <a:pPr marL="12700" marR="4191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As</a:t>
            </a:r>
            <a:r>
              <a:rPr sz="18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oficinas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também,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serão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uma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continuidade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demonstração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como</a:t>
            </a:r>
            <a:r>
              <a:rPr sz="18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artesão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pode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com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538235"/>
                </a:solidFill>
                <a:latin typeface="Tahoma"/>
                <a:cs typeface="Tahoma"/>
              </a:rPr>
              <a:t>criatividade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otimizar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seu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trabalho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usando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novas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538235"/>
                </a:solidFill>
                <a:latin typeface="Tahoma"/>
                <a:cs typeface="Tahoma"/>
              </a:rPr>
              <a:t>tecnologias.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Artesão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538235"/>
                </a:solidFill>
                <a:latin typeface="Tahoma"/>
                <a:cs typeface="Tahoma"/>
              </a:rPr>
              <a:t>Tecnologia: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538235"/>
                </a:solidFill>
                <a:latin typeface="Tahoma"/>
                <a:cs typeface="Tahoma"/>
              </a:rPr>
              <a:t>Tradição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dialoga</a:t>
            </a:r>
            <a:r>
              <a:rPr sz="1800" spc="-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com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futuro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uso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tecnologias</a:t>
            </a:r>
            <a:r>
              <a:rPr sz="18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como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538235"/>
                </a:solidFill>
                <a:latin typeface="Tahoma"/>
                <a:cs typeface="Tahoma"/>
              </a:rPr>
              <a:t>impressoras</a:t>
            </a:r>
            <a:r>
              <a:rPr sz="18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3D,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corte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laser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softwares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design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no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artesanato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não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diminui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valor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do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trabalho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artesanal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—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ao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contrário,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amplia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suas</a:t>
            </a:r>
            <a:r>
              <a:rPr sz="1800" spc="-7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possibilidades.</a:t>
            </a:r>
            <a:r>
              <a:rPr sz="1800" spc="-1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Assim</a:t>
            </a:r>
            <a:r>
              <a:rPr sz="18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como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no</a:t>
            </a:r>
            <a:r>
              <a:rPr sz="18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passado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18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artesão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adotou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novas</a:t>
            </a:r>
            <a:r>
              <a:rPr sz="18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ferramentas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(o 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tear,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torno,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forno</a:t>
            </a:r>
            <a:r>
              <a:rPr sz="18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elétrico,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máquina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costura),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hoje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ele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se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abre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às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inovações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fortalecem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sua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criatividade,</a:t>
            </a:r>
            <a:r>
              <a:rPr sz="18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precisão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538235"/>
                </a:solidFill>
                <a:latin typeface="Tahoma"/>
                <a:cs typeface="Tahoma"/>
              </a:rPr>
              <a:t>sustentabilidade.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109" y="1310766"/>
            <a:ext cx="1091628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923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tecnologia</a:t>
            </a:r>
            <a:r>
              <a:rPr sz="18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é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uma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extensão</a:t>
            </a:r>
            <a:r>
              <a:rPr sz="1800" b="1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das</a:t>
            </a:r>
            <a:r>
              <a:rPr sz="1800" b="1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mãos</a:t>
            </a:r>
            <a:r>
              <a:rPr sz="1800" b="1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1800" b="1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da</a:t>
            </a:r>
            <a:r>
              <a:rPr sz="1800" b="1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imaginação</a:t>
            </a:r>
            <a:r>
              <a:rPr sz="1800" b="1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1800" b="1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criatividade</a:t>
            </a:r>
            <a:r>
              <a:rPr sz="1800" b="1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do</a:t>
            </a:r>
            <a:r>
              <a:rPr sz="1800" b="1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artesão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.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Ela</a:t>
            </a:r>
            <a:r>
              <a:rPr sz="18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538235"/>
                </a:solidFill>
                <a:latin typeface="Tahoma"/>
                <a:cs typeface="Tahoma"/>
              </a:rPr>
              <a:t>permite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experimentar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formas,</a:t>
            </a:r>
            <a:r>
              <a:rPr sz="18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protótipos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acabamentos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antes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seriam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inviáveis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ou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538235"/>
                </a:solidFill>
                <a:latin typeface="Tahoma"/>
                <a:cs typeface="Tahoma"/>
              </a:rPr>
              <a:t>economicamente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inacessíveis.</a:t>
            </a:r>
            <a:r>
              <a:rPr sz="18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Ao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incorporar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corte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laser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para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criar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moldes,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ou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impressão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3D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para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538235"/>
                </a:solidFill>
                <a:latin typeface="Tahoma"/>
                <a:cs typeface="Tahoma"/>
              </a:rPr>
              <a:t>desenvolver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538235"/>
                </a:solidFill>
                <a:latin typeface="Tahoma"/>
                <a:cs typeface="Tahoma"/>
              </a:rPr>
              <a:t>peças complementares,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artesão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mantém</a:t>
            </a:r>
            <a:r>
              <a:rPr sz="1800" b="1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1800" b="1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domínio</a:t>
            </a:r>
            <a:r>
              <a:rPr sz="1800" b="1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sobre</a:t>
            </a:r>
            <a:r>
              <a:rPr sz="1800" b="1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1800" b="1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processo</a:t>
            </a:r>
            <a:r>
              <a:rPr sz="1800" b="1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criativo</a:t>
            </a:r>
            <a:r>
              <a:rPr sz="1800" b="1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—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decide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18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criar,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538235"/>
                </a:solidFill>
                <a:latin typeface="Tahoma"/>
                <a:cs typeface="Tahoma"/>
              </a:rPr>
              <a:t>como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criar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18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qual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história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quer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contar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com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cada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538235"/>
                </a:solidFill>
                <a:latin typeface="Tahoma"/>
                <a:cs typeface="Tahoma"/>
              </a:rPr>
              <a:t>peça.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Mais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do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18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uma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mudança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18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técnica,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538235"/>
                </a:solidFill>
                <a:latin typeface="Tahoma"/>
                <a:cs typeface="Tahoma"/>
              </a:rPr>
              <a:t>trata-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se</a:t>
            </a:r>
            <a:r>
              <a:rPr sz="1800" spc="-1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de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uma</a:t>
            </a:r>
            <a:r>
              <a:rPr sz="18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evolução</a:t>
            </a:r>
            <a:r>
              <a:rPr sz="1800" b="1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cultural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,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une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tradição</a:t>
            </a:r>
            <a:r>
              <a:rPr sz="1800" spc="-1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inovação.</a:t>
            </a:r>
            <a:r>
              <a:rPr sz="1800" spc="-1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O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artesão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domina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as</a:t>
            </a:r>
            <a:r>
              <a:rPr sz="18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novas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ferramentas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não</a:t>
            </a:r>
            <a:r>
              <a:rPr sz="18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abandona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sua</a:t>
            </a:r>
            <a:r>
              <a:rPr sz="18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essência: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ele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apenas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amplia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seu</a:t>
            </a:r>
            <a:r>
              <a:rPr sz="18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repertório</a:t>
            </a:r>
            <a:r>
              <a:rPr sz="1800" spc="-2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e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fortalece</a:t>
            </a:r>
            <a:r>
              <a:rPr sz="18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sua</a:t>
            </a:r>
            <a:r>
              <a:rPr sz="18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competitividade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num</a:t>
            </a:r>
            <a:r>
              <a:rPr sz="1800" spc="-6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mercado</a:t>
            </a:r>
            <a:r>
              <a:rPr sz="18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cada</a:t>
            </a:r>
            <a:r>
              <a:rPr sz="18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vez</a:t>
            </a:r>
            <a:r>
              <a:rPr sz="18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mais</a:t>
            </a:r>
            <a:r>
              <a:rPr sz="18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exigente</a:t>
            </a:r>
            <a:r>
              <a:rPr sz="18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18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538235"/>
                </a:solidFill>
                <a:latin typeface="Tahoma"/>
                <a:cs typeface="Tahoma"/>
              </a:rPr>
              <a:t>conectado.</a:t>
            </a:r>
            <a:endParaRPr sz="1800">
              <a:latin typeface="Tahoma"/>
              <a:cs typeface="Tahoma"/>
            </a:endParaRPr>
          </a:p>
          <a:p>
            <a:pPr marL="12700" marR="442595">
              <a:lnSpc>
                <a:spcPct val="100000"/>
              </a:lnSpc>
              <a:spcBef>
                <a:spcPts val="2165"/>
              </a:spcBef>
            </a:pP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Usar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tecnologia</a:t>
            </a:r>
            <a:r>
              <a:rPr sz="1800" spc="-2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no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fazer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artesanal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é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preservar</a:t>
            </a:r>
            <a:r>
              <a:rPr sz="1800" b="1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1800" b="1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ofício</a:t>
            </a:r>
            <a:r>
              <a:rPr sz="1800" b="1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pela</a:t>
            </a:r>
            <a:r>
              <a:rPr sz="1800" b="1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ahoma"/>
                <a:cs typeface="Tahoma"/>
              </a:rPr>
              <a:t>inovação</a:t>
            </a:r>
            <a:r>
              <a:rPr sz="1800" b="1" spc="-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—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é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garantir</a:t>
            </a:r>
            <a:r>
              <a:rPr sz="1800" spc="-3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que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o</a:t>
            </a:r>
            <a:r>
              <a:rPr sz="1800" spc="-3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538235"/>
                </a:solidFill>
                <a:latin typeface="Tahoma"/>
                <a:cs typeface="Tahoma"/>
              </a:rPr>
              <a:t>artesanato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continue</a:t>
            </a:r>
            <a:r>
              <a:rPr sz="1800" spc="-7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vivo,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relevante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reconhecido</a:t>
            </a:r>
            <a:r>
              <a:rPr sz="1800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como</a:t>
            </a:r>
            <a:r>
              <a:rPr sz="1800" spc="-5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expressão</a:t>
            </a:r>
            <a:r>
              <a:rPr sz="1800" spc="-45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cultural,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econômica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e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criativa</a:t>
            </a:r>
            <a:r>
              <a:rPr sz="1800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do</a:t>
            </a:r>
            <a:r>
              <a:rPr sz="1800" spc="-5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38235"/>
                </a:solidFill>
                <a:latin typeface="Tahoma"/>
                <a:cs typeface="Tahoma"/>
              </a:rPr>
              <a:t>nosso</a:t>
            </a:r>
            <a:r>
              <a:rPr sz="1800" spc="-7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538235"/>
                </a:solidFill>
                <a:latin typeface="Tahoma"/>
                <a:cs typeface="Tahoma"/>
              </a:rPr>
              <a:t>tempo.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1582</Words>
  <Application>Microsoft Office PowerPoint</Application>
  <PresentationFormat>Widescreen</PresentationFormat>
  <Paragraphs>247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 MT</vt:lpstr>
      <vt:lpstr>Calibri</vt:lpstr>
      <vt:lpstr>Segoe UI Symbol</vt:lpstr>
      <vt:lpstr>Symbol</vt:lpstr>
      <vt:lpstr>Tahoma</vt:lpstr>
      <vt:lpstr>Times New Roman</vt:lpstr>
      <vt:lpstr>Office Theme</vt:lpstr>
      <vt:lpstr>Apresentação do PowerPoint</vt:lpstr>
      <vt:lpstr>Seja um patrocinador da 37ª. Feira Nacional de Artesanato</vt:lpstr>
      <vt:lpstr>Por que sua empresa deve apoiar a 36ª Feira Nacional de Artesanato com o tema RAIZES QUE CRIAM O FUTURO?</vt:lpstr>
      <vt:lpstr>Por que apoiar a Feira Nacional de Artesanato – “Raízes que Criam o Futuro”</vt:lpstr>
      <vt:lpstr>4 - Visibilidade e Posicionamento de Marca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você vai viver na Feira</vt:lpstr>
      <vt:lpstr>O que vamos manter dos eventos anteriores: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Tania</dc:creator>
  <cp:lastModifiedBy>Catharinas</cp:lastModifiedBy>
  <cp:revision>1</cp:revision>
  <dcterms:created xsi:type="dcterms:W3CDTF">2026-01-07T12:25:56Z</dcterms:created>
  <dcterms:modified xsi:type="dcterms:W3CDTF">2026-01-07T12:26:43Z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2026-01-07T00:00:00Z</vt:filetime>
  </property>
  <property fmtid="{D5CDD505-2E9C-101B-9397-08002B2CF9AE}" pid="5" name="Producer">
    <vt:lpwstr>Microsoft® PowerPoint® 2013</vt:lpwstr>
  </property>
</Properties>
</file>