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9"/>
  </p:notesMasterIdLst>
  <p:sldIdLst>
    <p:sldId id="256" r:id="rId2"/>
    <p:sldId id="322" r:id="rId3"/>
    <p:sldId id="339" r:id="rId4"/>
    <p:sldId id="327" r:id="rId5"/>
    <p:sldId id="285" r:id="rId6"/>
    <p:sldId id="329" r:id="rId7"/>
    <p:sldId id="334" r:id="rId8"/>
    <p:sldId id="335" r:id="rId9"/>
    <p:sldId id="297" r:id="rId10"/>
    <p:sldId id="311" r:id="rId11"/>
    <p:sldId id="333" r:id="rId12"/>
    <p:sldId id="336" r:id="rId13"/>
    <p:sldId id="337" r:id="rId14"/>
    <p:sldId id="338" r:id="rId15"/>
    <p:sldId id="296" r:id="rId16"/>
    <p:sldId id="316" r:id="rId17"/>
    <p:sldId id="300" r:id="rId1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ção Padrão" id="{187B5616-2CA7-403E-BD50-C8BF5A0E63B3}">
          <p14:sldIdLst>
            <p14:sldId id="256"/>
            <p14:sldId id="322"/>
            <p14:sldId id="339"/>
            <p14:sldId id="327"/>
            <p14:sldId id="285"/>
            <p14:sldId id="329"/>
            <p14:sldId id="334"/>
            <p14:sldId id="335"/>
          </p14:sldIdLst>
        </p14:section>
        <p14:section name="Seção sem Título" id="{B17C5CCD-1C00-4F82-858B-2E275C48CF3A}">
          <p14:sldIdLst>
            <p14:sldId id="297"/>
            <p14:sldId id="311"/>
            <p14:sldId id="333"/>
            <p14:sldId id="336"/>
            <p14:sldId id="337"/>
            <p14:sldId id="338"/>
            <p14:sldId id="296"/>
            <p14:sldId id="316"/>
            <p14:sldId id="300"/>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07B86"/>
    <a:srgbClr val="EAEAEA"/>
    <a:srgbClr val="008080"/>
    <a:srgbClr val="80B7C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é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B4B98B0-60AC-42C2-AFA5-B58CD77FA1E5}" styleName="Estilo Claro 1 - Ênfas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06" autoAdjust="0"/>
    <p:restoredTop sz="95238"/>
  </p:normalViewPr>
  <p:slideViewPr>
    <p:cSldViewPr snapToGrid="0" snapToObjects="1">
      <p:cViewPr varScale="1">
        <p:scale>
          <a:sx n="74" d="100"/>
          <a:sy n="74" d="100"/>
        </p:scale>
        <p:origin x="1166" y="283"/>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2BB19F-F5DD-45F1-BCF5-64426A986872}" type="datetimeFigureOut">
              <a:rPr lang="pt-BR" smtClean="0"/>
              <a:t>17/12/2025</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8DFAAE-6D1B-4A0B-BB00-4C1AD7233068}" type="slidenum">
              <a:rPr lang="pt-BR" smtClean="0"/>
              <a:t>‹nº›</a:t>
            </a:fld>
            <a:endParaRPr lang="pt-BR"/>
          </a:p>
        </p:txBody>
      </p:sp>
    </p:spTree>
    <p:extLst>
      <p:ext uri="{BB962C8B-B14F-4D97-AF65-F5344CB8AC3E}">
        <p14:creationId xmlns:p14="http://schemas.microsoft.com/office/powerpoint/2010/main" val="1049349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txBody>
          <a:bodyPr/>
          <a:lstStyle/>
          <a:p>
            <a:endParaRPr lang="pt-BR"/>
          </a:p>
        </p:txBody>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478DFAAE-6D1B-4A0B-BB00-4C1AD7233068}" type="slidenum">
              <a:rPr lang="pt-BR" smtClean="0"/>
              <a:t>1</a:t>
            </a:fld>
            <a:endParaRPr lang="pt-BR"/>
          </a:p>
        </p:txBody>
      </p:sp>
    </p:spTree>
    <p:extLst>
      <p:ext uri="{BB962C8B-B14F-4D97-AF65-F5344CB8AC3E}">
        <p14:creationId xmlns:p14="http://schemas.microsoft.com/office/powerpoint/2010/main" val="32902749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5: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328" name="Google Shape;328;p5: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pt-BR"/>
          </a:p>
        </p:txBody>
      </p:sp>
    </p:spTree>
    <p:extLst>
      <p:ext uri="{BB962C8B-B14F-4D97-AF65-F5344CB8AC3E}">
        <p14:creationId xmlns:p14="http://schemas.microsoft.com/office/powerpoint/2010/main" val="9884748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a:extLst>
            <a:ext uri="{FF2B5EF4-FFF2-40B4-BE49-F238E27FC236}">
              <a16:creationId xmlns:a16="http://schemas.microsoft.com/office/drawing/2014/main" id="{518A5271-F0C6-E70A-16D6-11047A4B81FA}"/>
            </a:ext>
          </a:extLst>
        </p:cNvPr>
        <p:cNvGrpSpPr/>
        <p:nvPr/>
      </p:nvGrpSpPr>
      <p:grpSpPr>
        <a:xfrm>
          <a:off x="0" y="0"/>
          <a:ext cx="0" cy="0"/>
          <a:chOff x="0" y="0"/>
          <a:chExt cx="0" cy="0"/>
        </a:xfrm>
      </p:grpSpPr>
      <p:sp>
        <p:nvSpPr>
          <p:cNvPr id="327" name="Google Shape;327;p5:notes">
            <a:extLst>
              <a:ext uri="{FF2B5EF4-FFF2-40B4-BE49-F238E27FC236}">
                <a16:creationId xmlns:a16="http://schemas.microsoft.com/office/drawing/2014/main" id="{ECE76D4B-1C09-33DD-CC32-497F684AB72E}"/>
              </a:ext>
            </a:extLst>
          </p:cNvPr>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328" name="Google Shape;328;p5:notes">
            <a:extLst>
              <a:ext uri="{FF2B5EF4-FFF2-40B4-BE49-F238E27FC236}">
                <a16:creationId xmlns:a16="http://schemas.microsoft.com/office/drawing/2014/main" id="{28F13397-29CA-A58D-860A-A6C9F6626CA9}"/>
              </a:ext>
            </a:extLst>
          </p:cNvPr>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pt-BR"/>
          </a:p>
        </p:txBody>
      </p:sp>
    </p:spTree>
    <p:extLst>
      <p:ext uri="{BB962C8B-B14F-4D97-AF65-F5344CB8AC3E}">
        <p14:creationId xmlns:p14="http://schemas.microsoft.com/office/powerpoint/2010/main" val="1010741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5: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328" name="Google Shape;328;p5: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pt-BR"/>
          </a:p>
        </p:txBody>
      </p:sp>
    </p:spTree>
    <p:extLst>
      <p:ext uri="{BB962C8B-B14F-4D97-AF65-F5344CB8AC3E}">
        <p14:creationId xmlns:p14="http://schemas.microsoft.com/office/powerpoint/2010/main" val="1381353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5: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328" name="Google Shape;328;p5: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pt-BR"/>
          </a:p>
        </p:txBody>
      </p:sp>
    </p:spTree>
    <p:extLst>
      <p:ext uri="{BB962C8B-B14F-4D97-AF65-F5344CB8AC3E}">
        <p14:creationId xmlns:p14="http://schemas.microsoft.com/office/powerpoint/2010/main" val="3619292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5: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328" name="Google Shape;328;p5: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pt-BR"/>
          </a:p>
        </p:txBody>
      </p:sp>
    </p:spTree>
    <p:extLst>
      <p:ext uri="{BB962C8B-B14F-4D97-AF65-F5344CB8AC3E}">
        <p14:creationId xmlns:p14="http://schemas.microsoft.com/office/powerpoint/2010/main" val="29212097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a:extLst>
            <a:ext uri="{FF2B5EF4-FFF2-40B4-BE49-F238E27FC236}">
              <a16:creationId xmlns:a16="http://schemas.microsoft.com/office/drawing/2014/main" id="{F9DAED36-0868-671C-6E3E-919989C18367}"/>
            </a:ext>
          </a:extLst>
        </p:cNvPr>
        <p:cNvGrpSpPr/>
        <p:nvPr/>
      </p:nvGrpSpPr>
      <p:grpSpPr>
        <a:xfrm>
          <a:off x="0" y="0"/>
          <a:ext cx="0" cy="0"/>
          <a:chOff x="0" y="0"/>
          <a:chExt cx="0" cy="0"/>
        </a:xfrm>
      </p:grpSpPr>
      <p:sp>
        <p:nvSpPr>
          <p:cNvPr id="327" name="Google Shape;327;p5:notes">
            <a:extLst>
              <a:ext uri="{FF2B5EF4-FFF2-40B4-BE49-F238E27FC236}">
                <a16:creationId xmlns:a16="http://schemas.microsoft.com/office/drawing/2014/main" id="{7155A32C-8B30-3658-A7CE-DC79A3B8D749}"/>
              </a:ext>
            </a:extLst>
          </p:cNvPr>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328" name="Google Shape;328;p5:notes">
            <a:extLst>
              <a:ext uri="{FF2B5EF4-FFF2-40B4-BE49-F238E27FC236}">
                <a16:creationId xmlns:a16="http://schemas.microsoft.com/office/drawing/2014/main" id="{1B87C60F-F0F7-B54C-2023-D6DCBDF7FBAC}"/>
              </a:ext>
            </a:extLst>
          </p:cNvPr>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pt-BR"/>
          </a:p>
        </p:txBody>
      </p:sp>
    </p:spTree>
    <p:extLst>
      <p:ext uri="{BB962C8B-B14F-4D97-AF65-F5344CB8AC3E}">
        <p14:creationId xmlns:p14="http://schemas.microsoft.com/office/powerpoint/2010/main" val="4229168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a:extLst>
            <a:ext uri="{FF2B5EF4-FFF2-40B4-BE49-F238E27FC236}">
              <a16:creationId xmlns:a16="http://schemas.microsoft.com/office/drawing/2014/main" id="{1AFFE433-9AE7-19A8-4C18-FD50F63FB8EE}"/>
            </a:ext>
          </a:extLst>
        </p:cNvPr>
        <p:cNvGrpSpPr/>
        <p:nvPr/>
      </p:nvGrpSpPr>
      <p:grpSpPr>
        <a:xfrm>
          <a:off x="0" y="0"/>
          <a:ext cx="0" cy="0"/>
          <a:chOff x="0" y="0"/>
          <a:chExt cx="0" cy="0"/>
        </a:xfrm>
      </p:grpSpPr>
      <p:sp>
        <p:nvSpPr>
          <p:cNvPr id="327" name="Google Shape;327;p5:notes">
            <a:extLst>
              <a:ext uri="{FF2B5EF4-FFF2-40B4-BE49-F238E27FC236}">
                <a16:creationId xmlns:a16="http://schemas.microsoft.com/office/drawing/2014/main" id="{97D30FCC-EEF3-ACA0-C9CE-4A9931C64FB2}"/>
              </a:ext>
            </a:extLst>
          </p:cNvPr>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328" name="Google Shape;328;p5:notes">
            <a:extLst>
              <a:ext uri="{FF2B5EF4-FFF2-40B4-BE49-F238E27FC236}">
                <a16:creationId xmlns:a16="http://schemas.microsoft.com/office/drawing/2014/main" id="{1D3FFB9E-C191-EB02-C330-D71ACE864F5E}"/>
              </a:ext>
            </a:extLst>
          </p:cNvPr>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pt-BR"/>
          </a:p>
        </p:txBody>
      </p:sp>
    </p:spTree>
    <p:extLst>
      <p:ext uri="{BB962C8B-B14F-4D97-AF65-F5344CB8AC3E}">
        <p14:creationId xmlns:p14="http://schemas.microsoft.com/office/powerpoint/2010/main" val="35467040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5:notes"/>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328" name="Google Shape;328;p5: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pt-BR"/>
          </a:p>
        </p:txBody>
      </p:sp>
    </p:spTree>
    <p:extLst>
      <p:ext uri="{BB962C8B-B14F-4D97-AF65-F5344CB8AC3E}">
        <p14:creationId xmlns:p14="http://schemas.microsoft.com/office/powerpoint/2010/main" val="2705189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a:extLst>
            <a:ext uri="{FF2B5EF4-FFF2-40B4-BE49-F238E27FC236}">
              <a16:creationId xmlns:a16="http://schemas.microsoft.com/office/drawing/2014/main" id="{DCF09324-6612-CC2E-E87C-E4C8C26DD146}"/>
            </a:ext>
          </a:extLst>
        </p:cNvPr>
        <p:cNvGrpSpPr/>
        <p:nvPr/>
      </p:nvGrpSpPr>
      <p:grpSpPr>
        <a:xfrm>
          <a:off x="0" y="0"/>
          <a:ext cx="0" cy="0"/>
          <a:chOff x="0" y="0"/>
          <a:chExt cx="0" cy="0"/>
        </a:xfrm>
      </p:grpSpPr>
      <p:sp>
        <p:nvSpPr>
          <p:cNvPr id="327" name="Google Shape;327;p5:notes">
            <a:extLst>
              <a:ext uri="{FF2B5EF4-FFF2-40B4-BE49-F238E27FC236}">
                <a16:creationId xmlns:a16="http://schemas.microsoft.com/office/drawing/2014/main" id="{9D5B649B-6477-174B-09BA-AE4957AB9F65}"/>
              </a:ext>
            </a:extLst>
          </p:cNvPr>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328" name="Google Shape;328;p5:notes">
            <a:extLst>
              <a:ext uri="{FF2B5EF4-FFF2-40B4-BE49-F238E27FC236}">
                <a16:creationId xmlns:a16="http://schemas.microsoft.com/office/drawing/2014/main" id="{2562E949-D1D4-6D68-88AD-47A2B4D7AF62}"/>
              </a:ext>
            </a:extLst>
          </p:cNvPr>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pt-BR"/>
          </a:p>
        </p:txBody>
      </p:sp>
    </p:spTree>
    <p:extLst>
      <p:ext uri="{BB962C8B-B14F-4D97-AF65-F5344CB8AC3E}">
        <p14:creationId xmlns:p14="http://schemas.microsoft.com/office/powerpoint/2010/main" val="3692730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a:extLst>
            <a:ext uri="{FF2B5EF4-FFF2-40B4-BE49-F238E27FC236}">
              <a16:creationId xmlns:a16="http://schemas.microsoft.com/office/drawing/2014/main" id="{8BA60D39-F176-C709-1362-61D4AF51E402}"/>
            </a:ext>
          </a:extLst>
        </p:cNvPr>
        <p:cNvGrpSpPr/>
        <p:nvPr/>
      </p:nvGrpSpPr>
      <p:grpSpPr>
        <a:xfrm>
          <a:off x="0" y="0"/>
          <a:ext cx="0" cy="0"/>
          <a:chOff x="0" y="0"/>
          <a:chExt cx="0" cy="0"/>
        </a:xfrm>
      </p:grpSpPr>
      <p:sp>
        <p:nvSpPr>
          <p:cNvPr id="327" name="Google Shape;327;p5:notes">
            <a:extLst>
              <a:ext uri="{FF2B5EF4-FFF2-40B4-BE49-F238E27FC236}">
                <a16:creationId xmlns:a16="http://schemas.microsoft.com/office/drawing/2014/main" id="{F0F66E72-2B7F-C750-AA59-5D04039E0BCB}"/>
              </a:ext>
            </a:extLst>
          </p:cNvPr>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328" name="Google Shape;328;p5:notes">
            <a:extLst>
              <a:ext uri="{FF2B5EF4-FFF2-40B4-BE49-F238E27FC236}">
                <a16:creationId xmlns:a16="http://schemas.microsoft.com/office/drawing/2014/main" id="{633EACDF-0F40-8434-0764-D775FA1836D4}"/>
              </a:ext>
            </a:extLst>
          </p:cNvPr>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pt-BR"/>
          </a:p>
        </p:txBody>
      </p:sp>
    </p:spTree>
    <p:extLst>
      <p:ext uri="{BB962C8B-B14F-4D97-AF65-F5344CB8AC3E}">
        <p14:creationId xmlns:p14="http://schemas.microsoft.com/office/powerpoint/2010/main" val="34566505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a:extLst>
            <a:ext uri="{FF2B5EF4-FFF2-40B4-BE49-F238E27FC236}">
              <a16:creationId xmlns:a16="http://schemas.microsoft.com/office/drawing/2014/main" id="{2855172C-BAFD-D755-A12A-9E8728660563}"/>
            </a:ext>
          </a:extLst>
        </p:cNvPr>
        <p:cNvGrpSpPr/>
        <p:nvPr/>
      </p:nvGrpSpPr>
      <p:grpSpPr>
        <a:xfrm>
          <a:off x="0" y="0"/>
          <a:ext cx="0" cy="0"/>
          <a:chOff x="0" y="0"/>
          <a:chExt cx="0" cy="0"/>
        </a:xfrm>
      </p:grpSpPr>
      <p:sp>
        <p:nvSpPr>
          <p:cNvPr id="327" name="Google Shape;327;p5:notes">
            <a:extLst>
              <a:ext uri="{FF2B5EF4-FFF2-40B4-BE49-F238E27FC236}">
                <a16:creationId xmlns:a16="http://schemas.microsoft.com/office/drawing/2014/main" id="{C3AFE68B-04B7-7425-FF57-9A6E164EB439}"/>
              </a:ext>
            </a:extLst>
          </p:cNvPr>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328" name="Google Shape;328;p5:notes">
            <a:extLst>
              <a:ext uri="{FF2B5EF4-FFF2-40B4-BE49-F238E27FC236}">
                <a16:creationId xmlns:a16="http://schemas.microsoft.com/office/drawing/2014/main" id="{341469A5-91CD-7FC5-EF1F-71E64BE021F4}"/>
              </a:ext>
            </a:extLst>
          </p:cNvPr>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pt-BR"/>
          </a:p>
        </p:txBody>
      </p:sp>
    </p:spTree>
    <p:extLst>
      <p:ext uri="{BB962C8B-B14F-4D97-AF65-F5344CB8AC3E}">
        <p14:creationId xmlns:p14="http://schemas.microsoft.com/office/powerpoint/2010/main" val="16973490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a:extLst>
            <a:ext uri="{FF2B5EF4-FFF2-40B4-BE49-F238E27FC236}">
              <a16:creationId xmlns:a16="http://schemas.microsoft.com/office/drawing/2014/main" id="{564B9639-A1C2-62D1-9F0B-EA1AEE03576E}"/>
            </a:ext>
          </a:extLst>
        </p:cNvPr>
        <p:cNvGrpSpPr/>
        <p:nvPr/>
      </p:nvGrpSpPr>
      <p:grpSpPr>
        <a:xfrm>
          <a:off x="0" y="0"/>
          <a:ext cx="0" cy="0"/>
          <a:chOff x="0" y="0"/>
          <a:chExt cx="0" cy="0"/>
        </a:xfrm>
      </p:grpSpPr>
      <p:sp>
        <p:nvSpPr>
          <p:cNvPr id="327" name="Google Shape;327;p5:notes">
            <a:extLst>
              <a:ext uri="{FF2B5EF4-FFF2-40B4-BE49-F238E27FC236}">
                <a16:creationId xmlns:a16="http://schemas.microsoft.com/office/drawing/2014/main" id="{BAA55EA8-D1B9-7FC5-7774-717BE639ABEE}"/>
              </a:ext>
            </a:extLst>
          </p:cNvPr>
          <p:cNvSpPr txBox="1">
            <a:spLocks noGrp="1"/>
          </p:cNvSpPr>
          <p:nvPr>
            <p:ph type="body" idx="1"/>
          </p:nvPr>
        </p:nvSpPr>
        <p:spPr>
          <a:xfrm>
            <a:off x="756000" y="5078520"/>
            <a:ext cx="6047700" cy="4811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400"/>
              <a:buNone/>
            </a:pPr>
            <a:endParaRPr/>
          </a:p>
        </p:txBody>
      </p:sp>
      <p:sp>
        <p:nvSpPr>
          <p:cNvPr id="328" name="Google Shape;328;p5:notes">
            <a:extLst>
              <a:ext uri="{FF2B5EF4-FFF2-40B4-BE49-F238E27FC236}">
                <a16:creationId xmlns:a16="http://schemas.microsoft.com/office/drawing/2014/main" id="{F9732391-BFA4-F6AE-3C6A-A4D56CDC542C}"/>
              </a:ext>
            </a:extLst>
          </p:cNvPr>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txBody>
          <a:bodyPr/>
          <a:lstStyle/>
          <a:p>
            <a:endParaRPr lang="pt-BR"/>
          </a:p>
        </p:txBody>
      </p:sp>
    </p:spTree>
    <p:extLst>
      <p:ext uri="{BB962C8B-B14F-4D97-AF65-F5344CB8AC3E}">
        <p14:creationId xmlns:p14="http://schemas.microsoft.com/office/powerpoint/2010/main" val="51566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851E3E-D516-9243-9F69-114B2CD5C4A6}"/>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FA8FD60C-A10A-1E4A-B2C2-230970C2E08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D07D25E1-BF02-174B-B124-F8967CA61A4F}"/>
              </a:ext>
            </a:extLst>
          </p:cNvPr>
          <p:cNvSpPr>
            <a:spLocks noGrp="1"/>
          </p:cNvSpPr>
          <p:nvPr>
            <p:ph type="dt" sz="half" idx="10"/>
          </p:nvPr>
        </p:nvSpPr>
        <p:spPr/>
        <p:txBody>
          <a:bodyPr/>
          <a:lstStyle/>
          <a:p>
            <a:endParaRPr lang="pt-BR"/>
          </a:p>
        </p:txBody>
      </p:sp>
      <p:sp>
        <p:nvSpPr>
          <p:cNvPr id="5" name="Espaço Reservado para Rodapé 4">
            <a:extLst>
              <a:ext uri="{FF2B5EF4-FFF2-40B4-BE49-F238E27FC236}">
                <a16:creationId xmlns:a16="http://schemas.microsoft.com/office/drawing/2014/main" id="{C26DE90C-7055-5346-8D24-6ACE8077E5C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828F32EF-25CE-4F4A-A1A9-0C41039E4107}"/>
              </a:ext>
            </a:extLst>
          </p:cNvPr>
          <p:cNvSpPr>
            <a:spLocks noGrp="1"/>
          </p:cNvSpPr>
          <p:nvPr>
            <p:ph type="sldNum" sz="quarter" idx="12"/>
          </p:nvPr>
        </p:nvSpPr>
        <p:spPr/>
        <p:txBody>
          <a:bodyPr/>
          <a:lstStyle/>
          <a:p>
            <a:fld id="{5B0609BF-19C6-0643-A5BE-01335FF050C4}" type="slidenum">
              <a:rPr lang="pt-BR" smtClean="0"/>
              <a:t>‹nº›</a:t>
            </a:fld>
            <a:endParaRPr lang="pt-BR"/>
          </a:p>
        </p:txBody>
      </p:sp>
    </p:spTree>
    <p:extLst>
      <p:ext uri="{BB962C8B-B14F-4D97-AF65-F5344CB8AC3E}">
        <p14:creationId xmlns:p14="http://schemas.microsoft.com/office/powerpoint/2010/main" val="1503126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EEF61B1-2B73-7445-9D9C-5EB1C46807EE}"/>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7EB156B6-38ED-2D41-9CFE-E8F07FB3D94F}"/>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1E025DBB-5A50-D84C-BD8C-4DBB87D8F20B}"/>
              </a:ext>
            </a:extLst>
          </p:cNvPr>
          <p:cNvSpPr>
            <a:spLocks noGrp="1"/>
          </p:cNvSpPr>
          <p:nvPr>
            <p:ph type="dt" sz="half" idx="10"/>
          </p:nvPr>
        </p:nvSpPr>
        <p:spPr/>
        <p:txBody>
          <a:bodyPr/>
          <a:lstStyle/>
          <a:p>
            <a:endParaRPr lang="pt-BR"/>
          </a:p>
        </p:txBody>
      </p:sp>
      <p:sp>
        <p:nvSpPr>
          <p:cNvPr id="5" name="Espaço Reservado para Rodapé 4">
            <a:extLst>
              <a:ext uri="{FF2B5EF4-FFF2-40B4-BE49-F238E27FC236}">
                <a16:creationId xmlns:a16="http://schemas.microsoft.com/office/drawing/2014/main" id="{64B96DD0-83A7-1943-B766-96C3C7402871}"/>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9B6AD2E-FF4C-7042-9ABC-14555E1E8D96}"/>
              </a:ext>
            </a:extLst>
          </p:cNvPr>
          <p:cNvSpPr>
            <a:spLocks noGrp="1"/>
          </p:cNvSpPr>
          <p:nvPr>
            <p:ph type="sldNum" sz="quarter" idx="12"/>
          </p:nvPr>
        </p:nvSpPr>
        <p:spPr/>
        <p:txBody>
          <a:bodyPr/>
          <a:lstStyle/>
          <a:p>
            <a:fld id="{5B0609BF-19C6-0643-A5BE-01335FF050C4}" type="slidenum">
              <a:rPr lang="pt-BR" smtClean="0"/>
              <a:t>‹nº›</a:t>
            </a:fld>
            <a:endParaRPr lang="pt-BR"/>
          </a:p>
        </p:txBody>
      </p:sp>
    </p:spTree>
    <p:extLst>
      <p:ext uri="{BB962C8B-B14F-4D97-AF65-F5344CB8AC3E}">
        <p14:creationId xmlns:p14="http://schemas.microsoft.com/office/powerpoint/2010/main" val="3716438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2D57B67-9E44-0B49-9443-31161291942B}"/>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2C8AB7F0-9E3A-A249-8170-62BC0856992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B2FDB44E-C5DA-A24C-A5D9-627999F583AA}"/>
              </a:ext>
            </a:extLst>
          </p:cNvPr>
          <p:cNvSpPr>
            <a:spLocks noGrp="1"/>
          </p:cNvSpPr>
          <p:nvPr>
            <p:ph type="dt" sz="half" idx="10"/>
          </p:nvPr>
        </p:nvSpPr>
        <p:spPr/>
        <p:txBody>
          <a:bodyPr/>
          <a:lstStyle/>
          <a:p>
            <a:endParaRPr lang="pt-BR"/>
          </a:p>
        </p:txBody>
      </p:sp>
      <p:sp>
        <p:nvSpPr>
          <p:cNvPr id="5" name="Espaço Reservado para Rodapé 4">
            <a:extLst>
              <a:ext uri="{FF2B5EF4-FFF2-40B4-BE49-F238E27FC236}">
                <a16:creationId xmlns:a16="http://schemas.microsoft.com/office/drawing/2014/main" id="{83058D8B-1013-874A-917B-F84AC23E703B}"/>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85A43E9-27F2-5747-851B-803814A37ADC}"/>
              </a:ext>
            </a:extLst>
          </p:cNvPr>
          <p:cNvSpPr>
            <a:spLocks noGrp="1"/>
          </p:cNvSpPr>
          <p:nvPr>
            <p:ph type="sldNum" sz="quarter" idx="12"/>
          </p:nvPr>
        </p:nvSpPr>
        <p:spPr/>
        <p:txBody>
          <a:bodyPr/>
          <a:lstStyle/>
          <a:p>
            <a:fld id="{5B0609BF-19C6-0643-A5BE-01335FF050C4}" type="slidenum">
              <a:rPr lang="pt-BR" smtClean="0"/>
              <a:t>‹nº›</a:t>
            </a:fld>
            <a:endParaRPr lang="pt-BR"/>
          </a:p>
        </p:txBody>
      </p:sp>
    </p:spTree>
    <p:extLst>
      <p:ext uri="{BB962C8B-B14F-4D97-AF65-F5344CB8AC3E}">
        <p14:creationId xmlns:p14="http://schemas.microsoft.com/office/powerpoint/2010/main" val="34110134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DE5A590-122E-DA4E-95C9-E645A4669EA2}"/>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5DEEF1F9-53EC-0547-AB70-355669AF0E38}"/>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650114FB-574B-E647-9535-8BF72DC8CE9F}"/>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2CE590B9-20C0-AF4A-8697-795CAA562832}"/>
              </a:ext>
            </a:extLst>
          </p:cNvPr>
          <p:cNvSpPr>
            <a:spLocks noGrp="1"/>
          </p:cNvSpPr>
          <p:nvPr>
            <p:ph type="dt" sz="half" idx="10"/>
          </p:nvPr>
        </p:nvSpPr>
        <p:spPr/>
        <p:txBody>
          <a:bodyPr/>
          <a:lstStyle/>
          <a:p>
            <a:endParaRPr lang="pt-BR"/>
          </a:p>
        </p:txBody>
      </p:sp>
      <p:sp>
        <p:nvSpPr>
          <p:cNvPr id="6" name="Espaço Reservado para Rodapé 5">
            <a:extLst>
              <a:ext uri="{FF2B5EF4-FFF2-40B4-BE49-F238E27FC236}">
                <a16:creationId xmlns:a16="http://schemas.microsoft.com/office/drawing/2014/main" id="{F24EB7A9-623B-5743-8042-314753119A72}"/>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CD2EF1F4-9F96-0746-A0D8-ED206D97515C}"/>
              </a:ext>
            </a:extLst>
          </p:cNvPr>
          <p:cNvSpPr>
            <a:spLocks noGrp="1"/>
          </p:cNvSpPr>
          <p:nvPr>
            <p:ph type="sldNum" sz="quarter" idx="12"/>
          </p:nvPr>
        </p:nvSpPr>
        <p:spPr/>
        <p:txBody>
          <a:bodyPr/>
          <a:lstStyle/>
          <a:p>
            <a:fld id="{5B0609BF-19C6-0643-A5BE-01335FF050C4}" type="slidenum">
              <a:rPr lang="pt-BR" smtClean="0"/>
              <a:t>‹nº›</a:t>
            </a:fld>
            <a:endParaRPr lang="pt-BR"/>
          </a:p>
        </p:txBody>
      </p:sp>
    </p:spTree>
    <p:extLst>
      <p:ext uri="{BB962C8B-B14F-4D97-AF65-F5344CB8AC3E}">
        <p14:creationId xmlns:p14="http://schemas.microsoft.com/office/powerpoint/2010/main" val="28323645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FAD129-1A4C-A042-8F89-920EDC5C0892}"/>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01C720BD-F5DB-6244-8A4A-C5C0972525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53974CD6-9608-3E47-B42D-1765072F5DAA}"/>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21608A66-EA5A-FD40-9D03-1BA1898DDC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5C5F25A2-0C92-4447-B225-A468D31A18D5}"/>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AC8DC6A8-6DDA-B944-A5FA-E59EF462A548}"/>
              </a:ext>
            </a:extLst>
          </p:cNvPr>
          <p:cNvSpPr>
            <a:spLocks noGrp="1"/>
          </p:cNvSpPr>
          <p:nvPr>
            <p:ph type="dt" sz="half" idx="10"/>
          </p:nvPr>
        </p:nvSpPr>
        <p:spPr/>
        <p:txBody>
          <a:bodyPr/>
          <a:lstStyle/>
          <a:p>
            <a:endParaRPr lang="pt-BR"/>
          </a:p>
        </p:txBody>
      </p:sp>
      <p:sp>
        <p:nvSpPr>
          <p:cNvPr id="8" name="Espaço Reservado para Rodapé 7">
            <a:extLst>
              <a:ext uri="{FF2B5EF4-FFF2-40B4-BE49-F238E27FC236}">
                <a16:creationId xmlns:a16="http://schemas.microsoft.com/office/drawing/2014/main" id="{8E0021CE-C0A4-8C48-9B77-DBA56C47A1F9}"/>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5F1B69F8-B3F8-B14C-9860-1E7D4F6BB908}"/>
              </a:ext>
            </a:extLst>
          </p:cNvPr>
          <p:cNvSpPr>
            <a:spLocks noGrp="1"/>
          </p:cNvSpPr>
          <p:nvPr>
            <p:ph type="sldNum" sz="quarter" idx="12"/>
          </p:nvPr>
        </p:nvSpPr>
        <p:spPr/>
        <p:txBody>
          <a:bodyPr/>
          <a:lstStyle/>
          <a:p>
            <a:fld id="{5B0609BF-19C6-0643-A5BE-01335FF050C4}" type="slidenum">
              <a:rPr lang="pt-BR" smtClean="0"/>
              <a:t>‹nº›</a:t>
            </a:fld>
            <a:endParaRPr lang="pt-BR"/>
          </a:p>
        </p:txBody>
      </p:sp>
    </p:spTree>
    <p:extLst>
      <p:ext uri="{BB962C8B-B14F-4D97-AF65-F5344CB8AC3E}">
        <p14:creationId xmlns:p14="http://schemas.microsoft.com/office/powerpoint/2010/main" val="1084643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5FC433-E45F-7E40-A6CC-8C8513B561BB}"/>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0D12AE30-7898-8148-BAF0-80DEB946ED8E}"/>
              </a:ext>
            </a:extLst>
          </p:cNvPr>
          <p:cNvSpPr>
            <a:spLocks noGrp="1"/>
          </p:cNvSpPr>
          <p:nvPr>
            <p:ph type="dt" sz="half" idx="10"/>
          </p:nvPr>
        </p:nvSpPr>
        <p:spPr/>
        <p:txBody>
          <a:bodyPr/>
          <a:lstStyle/>
          <a:p>
            <a:endParaRPr lang="pt-BR"/>
          </a:p>
        </p:txBody>
      </p:sp>
      <p:sp>
        <p:nvSpPr>
          <p:cNvPr id="4" name="Espaço Reservado para Rodapé 3">
            <a:extLst>
              <a:ext uri="{FF2B5EF4-FFF2-40B4-BE49-F238E27FC236}">
                <a16:creationId xmlns:a16="http://schemas.microsoft.com/office/drawing/2014/main" id="{B8B1F1FA-18E5-2C48-BBDF-A67748BE7358}"/>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97C76401-7569-F74E-BF6E-BE23C965A299}"/>
              </a:ext>
            </a:extLst>
          </p:cNvPr>
          <p:cNvSpPr>
            <a:spLocks noGrp="1"/>
          </p:cNvSpPr>
          <p:nvPr>
            <p:ph type="sldNum" sz="quarter" idx="12"/>
          </p:nvPr>
        </p:nvSpPr>
        <p:spPr/>
        <p:txBody>
          <a:bodyPr/>
          <a:lstStyle/>
          <a:p>
            <a:fld id="{5B0609BF-19C6-0643-A5BE-01335FF050C4}" type="slidenum">
              <a:rPr lang="pt-BR" smtClean="0"/>
              <a:t>‹nº›</a:t>
            </a:fld>
            <a:endParaRPr lang="pt-BR"/>
          </a:p>
        </p:txBody>
      </p:sp>
    </p:spTree>
    <p:extLst>
      <p:ext uri="{BB962C8B-B14F-4D97-AF65-F5344CB8AC3E}">
        <p14:creationId xmlns:p14="http://schemas.microsoft.com/office/powerpoint/2010/main" val="749956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1C186643-E7B9-2147-9ACE-BDA478E8ED72}"/>
              </a:ext>
            </a:extLst>
          </p:cNvPr>
          <p:cNvSpPr>
            <a:spLocks noGrp="1"/>
          </p:cNvSpPr>
          <p:nvPr>
            <p:ph type="dt" sz="half" idx="10"/>
          </p:nvPr>
        </p:nvSpPr>
        <p:spPr/>
        <p:txBody>
          <a:bodyPr/>
          <a:lstStyle/>
          <a:p>
            <a:endParaRPr lang="pt-BR"/>
          </a:p>
        </p:txBody>
      </p:sp>
      <p:sp>
        <p:nvSpPr>
          <p:cNvPr id="3" name="Espaço Reservado para Rodapé 2">
            <a:extLst>
              <a:ext uri="{FF2B5EF4-FFF2-40B4-BE49-F238E27FC236}">
                <a16:creationId xmlns:a16="http://schemas.microsoft.com/office/drawing/2014/main" id="{1E5B6E29-3C87-FB45-B4E2-B849C98E1EF1}"/>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76699267-5B65-1F4C-A1FA-855925D699A5}"/>
              </a:ext>
            </a:extLst>
          </p:cNvPr>
          <p:cNvSpPr>
            <a:spLocks noGrp="1"/>
          </p:cNvSpPr>
          <p:nvPr>
            <p:ph type="sldNum" sz="quarter" idx="12"/>
          </p:nvPr>
        </p:nvSpPr>
        <p:spPr/>
        <p:txBody>
          <a:bodyPr/>
          <a:lstStyle/>
          <a:p>
            <a:fld id="{5B0609BF-19C6-0643-A5BE-01335FF050C4}" type="slidenum">
              <a:rPr lang="pt-BR" smtClean="0"/>
              <a:t>‹nº›</a:t>
            </a:fld>
            <a:endParaRPr lang="pt-BR"/>
          </a:p>
        </p:txBody>
      </p:sp>
    </p:spTree>
    <p:extLst>
      <p:ext uri="{BB962C8B-B14F-4D97-AF65-F5344CB8AC3E}">
        <p14:creationId xmlns:p14="http://schemas.microsoft.com/office/powerpoint/2010/main" val="3596804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E2BA2C-0B6F-DB42-A38E-EC00DB92A67C}"/>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BBABF0B3-9719-B148-9CE1-B2F477167E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549D0F61-E9B5-2B42-A9FB-D227890707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F7395136-F8FF-5D4E-903E-A64AA663D06E}"/>
              </a:ext>
            </a:extLst>
          </p:cNvPr>
          <p:cNvSpPr>
            <a:spLocks noGrp="1"/>
          </p:cNvSpPr>
          <p:nvPr>
            <p:ph type="dt" sz="half" idx="10"/>
          </p:nvPr>
        </p:nvSpPr>
        <p:spPr/>
        <p:txBody>
          <a:bodyPr/>
          <a:lstStyle/>
          <a:p>
            <a:endParaRPr lang="pt-BR"/>
          </a:p>
        </p:txBody>
      </p:sp>
      <p:sp>
        <p:nvSpPr>
          <p:cNvPr id="6" name="Espaço Reservado para Rodapé 5">
            <a:extLst>
              <a:ext uri="{FF2B5EF4-FFF2-40B4-BE49-F238E27FC236}">
                <a16:creationId xmlns:a16="http://schemas.microsoft.com/office/drawing/2014/main" id="{AED4C65B-4BCC-6B47-B20D-554F18890883}"/>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A44F89D0-3B02-EB40-9387-E2EC35455FD4}"/>
              </a:ext>
            </a:extLst>
          </p:cNvPr>
          <p:cNvSpPr>
            <a:spLocks noGrp="1"/>
          </p:cNvSpPr>
          <p:nvPr>
            <p:ph type="sldNum" sz="quarter" idx="12"/>
          </p:nvPr>
        </p:nvSpPr>
        <p:spPr/>
        <p:txBody>
          <a:bodyPr/>
          <a:lstStyle/>
          <a:p>
            <a:fld id="{5B0609BF-19C6-0643-A5BE-01335FF050C4}" type="slidenum">
              <a:rPr lang="pt-BR" smtClean="0"/>
              <a:t>‹nº›</a:t>
            </a:fld>
            <a:endParaRPr lang="pt-BR"/>
          </a:p>
        </p:txBody>
      </p:sp>
    </p:spTree>
    <p:extLst>
      <p:ext uri="{BB962C8B-B14F-4D97-AF65-F5344CB8AC3E}">
        <p14:creationId xmlns:p14="http://schemas.microsoft.com/office/powerpoint/2010/main" val="1734189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1E4BC6-B47A-4042-94CC-23DCBC41CA72}"/>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F9EE1631-0054-274D-9105-ECEDA6A5A3F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44B7413A-66BD-E648-96FB-C3C023175B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64C092FE-4A5C-2640-AD08-7BB8CA43ABCF}"/>
              </a:ext>
            </a:extLst>
          </p:cNvPr>
          <p:cNvSpPr>
            <a:spLocks noGrp="1"/>
          </p:cNvSpPr>
          <p:nvPr>
            <p:ph type="dt" sz="half" idx="10"/>
          </p:nvPr>
        </p:nvSpPr>
        <p:spPr/>
        <p:txBody>
          <a:bodyPr/>
          <a:lstStyle/>
          <a:p>
            <a:endParaRPr lang="pt-BR"/>
          </a:p>
        </p:txBody>
      </p:sp>
      <p:sp>
        <p:nvSpPr>
          <p:cNvPr id="6" name="Espaço Reservado para Rodapé 5">
            <a:extLst>
              <a:ext uri="{FF2B5EF4-FFF2-40B4-BE49-F238E27FC236}">
                <a16:creationId xmlns:a16="http://schemas.microsoft.com/office/drawing/2014/main" id="{F729FA8E-5711-E14B-85FF-1E68B41871EB}"/>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484241D4-1783-5044-939A-65C8E39EBD4F}"/>
              </a:ext>
            </a:extLst>
          </p:cNvPr>
          <p:cNvSpPr>
            <a:spLocks noGrp="1"/>
          </p:cNvSpPr>
          <p:nvPr>
            <p:ph type="sldNum" sz="quarter" idx="12"/>
          </p:nvPr>
        </p:nvSpPr>
        <p:spPr/>
        <p:txBody>
          <a:bodyPr/>
          <a:lstStyle/>
          <a:p>
            <a:fld id="{5B0609BF-19C6-0643-A5BE-01335FF050C4}" type="slidenum">
              <a:rPr lang="pt-BR" smtClean="0"/>
              <a:t>‹nº›</a:t>
            </a:fld>
            <a:endParaRPr lang="pt-BR"/>
          </a:p>
        </p:txBody>
      </p:sp>
    </p:spTree>
    <p:extLst>
      <p:ext uri="{BB962C8B-B14F-4D97-AF65-F5344CB8AC3E}">
        <p14:creationId xmlns:p14="http://schemas.microsoft.com/office/powerpoint/2010/main" val="830689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D8CE50-22B9-8541-9065-20AD3202BD49}"/>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978C4EFB-433C-3E4E-97B8-2DE64B7EE0C9}"/>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68655E1-14F9-FB45-BC6B-B70D300ED677}"/>
              </a:ext>
            </a:extLst>
          </p:cNvPr>
          <p:cNvSpPr>
            <a:spLocks noGrp="1"/>
          </p:cNvSpPr>
          <p:nvPr>
            <p:ph type="dt" sz="half" idx="10"/>
          </p:nvPr>
        </p:nvSpPr>
        <p:spPr/>
        <p:txBody>
          <a:bodyPr/>
          <a:lstStyle/>
          <a:p>
            <a:endParaRPr lang="pt-BR"/>
          </a:p>
        </p:txBody>
      </p:sp>
      <p:sp>
        <p:nvSpPr>
          <p:cNvPr id="5" name="Espaço Reservado para Rodapé 4">
            <a:extLst>
              <a:ext uri="{FF2B5EF4-FFF2-40B4-BE49-F238E27FC236}">
                <a16:creationId xmlns:a16="http://schemas.microsoft.com/office/drawing/2014/main" id="{2F0D0F53-AC40-0C4C-847C-AABCC30E6EB8}"/>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68274B6B-2D84-D948-A088-40E54151EE9D}"/>
              </a:ext>
            </a:extLst>
          </p:cNvPr>
          <p:cNvSpPr>
            <a:spLocks noGrp="1"/>
          </p:cNvSpPr>
          <p:nvPr>
            <p:ph type="sldNum" sz="quarter" idx="12"/>
          </p:nvPr>
        </p:nvSpPr>
        <p:spPr/>
        <p:txBody>
          <a:bodyPr/>
          <a:lstStyle/>
          <a:p>
            <a:fld id="{5B0609BF-19C6-0643-A5BE-01335FF050C4}" type="slidenum">
              <a:rPr lang="pt-BR" smtClean="0"/>
              <a:t>‹nº›</a:t>
            </a:fld>
            <a:endParaRPr lang="pt-BR"/>
          </a:p>
        </p:txBody>
      </p:sp>
    </p:spTree>
    <p:extLst>
      <p:ext uri="{BB962C8B-B14F-4D97-AF65-F5344CB8AC3E}">
        <p14:creationId xmlns:p14="http://schemas.microsoft.com/office/powerpoint/2010/main" val="1190008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7E771AA-1CE7-4946-8AEB-DC082FF9A1FA}"/>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E4A9B961-03A6-F341-8419-349C3DE13DC4}"/>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C27DE9F2-D52E-424C-B50E-5C19D5D1B010}"/>
              </a:ext>
            </a:extLst>
          </p:cNvPr>
          <p:cNvSpPr>
            <a:spLocks noGrp="1"/>
          </p:cNvSpPr>
          <p:nvPr>
            <p:ph type="dt" sz="half" idx="10"/>
          </p:nvPr>
        </p:nvSpPr>
        <p:spPr/>
        <p:txBody>
          <a:bodyPr/>
          <a:lstStyle/>
          <a:p>
            <a:endParaRPr lang="pt-BR"/>
          </a:p>
        </p:txBody>
      </p:sp>
      <p:sp>
        <p:nvSpPr>
          <p:cNvPr id="5" name="Espaço Reservado para Rodapé 4">
            <a:extLst>
              <a:ext uri="{FF2B5EF4-FFF2-40B4-BE49-F238E27FC236}">
                <a16:creationId xmlns:a16="http://schemas.microsoft.com/office/drawing/2014/main" id="{B07ACE8F-ED89-1B41-B9A5-74707EDD9BE6}"/>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B38B7DAD-B8D6-0741-B943-FCB562CB36DB}"/>
              </a:ext>
            </a:extLst>
          </p:cNvPr>
          <p:cNvSpPr>
            <a:spLocks noGrp="1"/>
          </p:cNvSpPr>
          <p:nvPr>
            <p:ph type="sldNum" sz="quarter" idx="12"/>
          </p:nvPr>
        </p:nvSpPr>
        <p:spPr/>
        <p:txBody>
          <a:bodyPr/>
          <a:lstStyle/>
          <a:p>
            <a:fld id="{5B0609BF-19C6-0643-A5BE-01335FF050C4}" type="slidenum">
              <a:rPr lang="pt-BR" smtClean="0"/>
              <a:t>‹nº›</a:t>
            </a:fld>
            <a:endParaRPr lang="pt-BR"/>
          </a:p>
        </p:txBody>
      </p:sp>
    </p:spTree>
    <p:extLst>
      <p:ext uri="{BB962C8B-B14F-4D97-AF65-F5344CB8AC3E}">
        <p14:creationId xmlns:p14="http://schemas.microsoft.com/office/powerpoint/2010/main" val="355386700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1" type="tx">
  <p:cSld name="Title Slide 1">
    <p:spTree>
      <p:nvGrpSpPr>
        <p:cNvPr id="1" name="Shape 20"/>
        <p:cNvGrpSpPr/>
        <p:nvPr/>
      </p:nvGrpSpPr>
      <p:grpSpPr>
        <a:xfrm>
          <a:off x="0" y="0"/>
          <a:ext cx="0" cy="0"/>
          <a:chOff x="0" y="0"/>
          <a:chExt cx="0" cy="0"/>
        </a:xfrm>
      </p:grpSpPr>
      <p:sp>
        <p:nvSpPr>
          <p:cNvPr id="21" name="Google Shape;21;p19"/>
          <p:cNvSpPr txBox="1">
            <a:spLocks noGrp="1"/>
          </p:cNvSpPr>
          <p:nvPr>
            <p:ph type="title"/>
          </p:nvPr>
        </p:nvSpPr>
        <p:spPr>
          <a:xfrm>
            <a:off x="609120" y="273600"/>
            <a:ext cx="10972500" cy="1144800"/>
          </a:xfrm>
          <a:prstGeom prst="rect">
            <a:avLst/>
          </a:prstGeom>
          <a:noFill/>
          <a:ln>
            <a:noFill/>
          </a:ln>
        </p:spPr>
        <p:txBody>
          <a:bodyPr spcFirstLastPara="1" wrap="square" lIns="0" tIns="0" rIns="0" bIns="0" anchor="ctr" anchorCtr="0">
            <a:noAutofit/>
          </a:bodyPr>
          <a:lstStyle>
            <a:lvl1pPr marR="0" lvl="0" algn="l" rtl="0">
              <a:lnSpc>
                <a:spcPct val="90000"/>
              </a:lnSpc>
              <a:spcBef>
                <a:spcPts val="0"/>
              </a:spcBef>
              <a:spcAft>
                <a:spcPts val="0"/>
              </a:spcAft>
              <a:buClr>
                <a:schemeClr val="dk1"/>
              </a:buClr>
              <a:buSzPts val="5900"/>
              <a:buFont typeface="Arial"/>
              <a:buNone/>
              <a:defRPr sz="59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900"/>
              <a:buFont typeface="Arial"/>
              <a:buNone/>
              <a:defRPr sz="2400" b="0" i="0" u="none" strike="noStrike" cap="none">
                <a:solidFill>
                  <a:srgbClr val="000000"/>
                </a:solidFill>
                <a:latin typeface="Arial"/>
                <a:ea typeface="Arial"/>
                <a:cs typeface="Arial"/>
                <a:sym typeface="Arial"/>
              </a:defRPr>
            </a:lvl9pPr>
          </a:lstStyle>
          <a:p>
            <a:endParaRPr/>
          </a:p>
        </p:txBody>
      </p:sp>
      <p:sp>
        <p:nvSpPr>
          <p:cNvPr id="22" name="Google Shape;22;p19"/>
          <p:cNvSpPr txBox="1">
            <a:spLocks noGrp="1"/>
          </p:cNvSpPr>
          <p:nvPr>
            <p:ph type="subTitle" idx="1"/>
          </p:nvPr>
        </p:nvSpPr>
        <p:spPr>
          <a:xfrm>
            <a:off x="12280800" y="-347040"/>
            <a:ext cx="3685500" cy="3686100"/>
          </a:xfrm>
          <a:prstGeom prst="rect">
            <a:avLst/>
          </a:prstGeom>
          <a:noFill/>
          <a:ln>
            <a:noFill/>
          </a:ln>
        </p:spPr>
        <p:txBody>
          <a:bodyPr spcFirstLastPara="1" wrap="square" lIns="0" tIns="0" rIns="0" bIns="0" anchor="ctr" anchorCtr="0">
            <a:noAutofit/>
          </a:bodyPr>
          <a:lstStyle>
            <a:lvl1pPr marR="0" lvl="0" algn="l" rtl="0">
              <a:lnSpc>
                <a:spcPct val="90000"/>
              </a:lnSpc>
              <a:spcBef>
                <a:spcPts val="1300"/>
              </a:spcBef>
              <a:spcAft>
                <a:spcPts val="0"/>
              </a:spcAft>
              <a:buClr>
                <a:schemeClr val="dk1"/>
              </a:buClr>
              <a:buSzPts val="3700"/>
              <a:buFont typeface="Arial"/>
              <a:buChar char="•"/>
              <a:defRPr sz="3700" b="0" i="0" u="none" strike="noStrike" cap="none">
                <a:solidFill>
                  <a:schemeClr val="dk1"/>
                </a:solidFill>
                <a:latin typeface="Arial"/>
                <a:ea typeface="Arial"/>
                <a:cs typeface="Arial"/>
                <a:sym typeface="Arial"/>
              </a:defRPr>
            </a:lvl1pPr>
            <a:lvl2pPr marR="0" lvl="1" algn="l" rtl="0">
              <a:lnSpc>
                <a:spcPct val="90000"/>
              </a:lnSpc>
              <a:spcBef>
                <a:spcPts val="70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2pPr>
            <a:lvl3pPr marR="0" lvl="2" algn="l" rtl="0">
              <a:lnSpc>
                <a:spcPct val="90000"/>
              </a:lnSpc>
              <a:spcBef>
                <a:spcPts val="700"/>
              </a:spcBef>
              <a:spcAft>
                <a:spcPts val="0"/>
              </a:spcAft>
              <a:buClr>
                <a:schemeClr val="dk1"/>
              </a:buClr>
              <a:buSzPts val="2700"/>
              <a:buFont typeface="Arial"/>
              <a:buChar char="•"/>
              <a:defRPr sz="2700" b="0" i="0" u="none" strike="noStrike" cap="none">
                <a:solidFill>
                  <a:schemeClr val="dk1"/>
                </a:solidFill>
                <a:latin typeface="Arial"/>
                <a:ea typeface="Arial"/>
                <a:cs typeface="Arial"/>
                <a:sym typeface="Arial"/>
              </a:defRPr>
            </a:lvl3pPr>
            <a:lvl4pPr marR="0" lvl="3"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4pPr>
            <a:lvl5pPr marR="0" lvl="4"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5pPr>
            <a:lvl6pPr marR="0" lvl="5"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6pPr>
            <a:lvl7pPr marR="0" lvl="6"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7pPr>
            <a:lvl8pPr marR="0" lvl="7"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8pPr>
            <a:lvl9pPr marR="0" lvl="8" algn="l" rtl="0">
              <a:lnSpc>
                <a:spcPct val="90000"/>
              </a:lnSpc>
              <a:spcBef>
                <a:spcPts val="7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4727371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0F75EFFD-4C5A-5D40-955B-F7372CC505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0F9D8097-AC3C-9E47-87A1-FEC9C04536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8A425A4-CBC8-2047-8258-9AD3BEE05BA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pt-BR"/>
          </a:p>
        </p:txBody>
      </p:sp>
      <p:sp>
        <p:nvSpPr>
          <p:cNvPr id="5" name="Espaço Reservado para Rodapé 4">
            <a:extLst>
              <a:ext uri="{FF2B5EF4-FFF2-40B4-BE49-F238E27FC236}">
                <a16:creationId xmlns:a16="http://schemas.microsoft.com/office/drawing/2014/main" id="{C0585252-A44E-F541-A599-0464C49FB89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FBBA40AB-15AF-0E48-95E7-F8EF4E952D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0609BF-19C6-0643-A5BE-01335FF050C4}" type="slidenum">
              <a:rPr lang="pt-BR" smtClean="0"/>
              <a:t>‹nº›</a:t>
            </a:fld>
            <a:endParaRPr lang="pt-BR"/>
          </a:p>
        </p:txBody>
      </p:sp>
    </p:spTree>
    <p:extLst>
      <p:ext uri="{BB962C8B-B14F-4D97-AF65-F5344CB8AC3E}">
        <p14:creationId xmlns:p14="http://schemas.microsoft.com/office/powerpoint/2010/main" val="7234059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4"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png"/><Relationship Id="rId7"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8.jpe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18.jpeg"/><Relationship Id="rId5" Type="http://schemas.openxmlformats.org/officeDocument/2006/relationships/image" Target="../media/image21.pn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 Id="rId4" Type="http://schemas.openxmlformats.org/officeDocument/2006/relationships/image" Target="../media/image35.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B328DF7B-4F1E-C344-8AFE-E462BCE295FD}"/>
              </a:ext>
            </a:extLst>
          </p:cNvPr>
          <p:cNvPicPr>
            <a:picLocks noChangeAspect="1"/>
          </p:cNvPicPr>
          <p:nvPr/>
        </p:nvPicPr>
        <p:blipFill>
          <a:blip r:embed="rId3"/>
          <a:stretch>
            <a:fillRect/>
          </a:stretch>
        </p:blipFill>
        <p:spPr>
          <a:xfrm>
            <a:off x="1" y="0"/>
            <a:ext cx="12192000" cy="6858000"/>
          </a:xfrm>
          <a:prstGeom prst="rect">
            <a:avLst/>
          </a:prstGeom>
        </p:spPr>
      </p:pic>
      <p:pic>
        <p:nvPicPr>
          <p:cNvPr id="7" name="Imagem 6">
            <a:extLst>
              <a:ext uri="{FF2B5EF4-FFF2-40B4-BE49-F238E27FC236}">
                <a16:creationId xmlns:a16="http://schemas.microsoft.com/office/drawing/2014/main" id="{AAF464D2-9107-414C-912D-4873B0697DFC}"/>
              </a:ext>
            </a:extLst>
          </p:cNvPr>
          <p:cNvPicPr>
            <a:picLocks noChangeAspect="1"/>
          </p:cNvPicPr>
          <p:nvPr/>
        </p:nvPicPr>
        <p:blipFill>
          <a:blip r:embed="rId4"/>
          <a:stretch>
            <a:fillRect/>
          </a:stretch>
        </p:blipFill>
        <p:spPr>
          <a:xfrm>
            <a:off x="4724400" y="610419"/>
            <a:ext cx="2743200" cy="711200"/>
          </a:xfrm>
          <a:prstGeom prst="rect">
            <a:avLst/>
          </a:prstGeom>
        </p:spPr>
      </p:pic>
      <p:sp>
        <p:nvSpPr>
          <p:cNvPr id="8" name="Retângulo 7">
            <a:extLst>
              <a:ext uri="{FF2B5EF4-FFF2-40B4-BE49-F238E27FC236}">
                <a16:creationId xmlns:a16="http://schemas.microsoft.com/office/drawing/2014/main" id="{F02DB0EE-2DF7-E14F-B348-FE38781430D8}"/>
              </a:ext>
            </a:extLst>
          </p:cNvPr>
          <p:cNvSpPr/>
          <p:nvPr/>
        </p:nvSpPr>
        <p:spPr>
          <a:xfrm>
            <a:off x="1318437" y="2542430"/>
            <a:ext cx="9069572" cy="2185214"/>
          </a:xfrm>
          <a:prstGeom prst="rect">
            <a:avLst/>
          </a:prstGeom>
        </p:spPr>
        <p:txBody>
          <a:bodyPr wrap="square" anchor="ctr">
            <a:spAutoFit/>
          </a:bodyPr>
          <a:lstStyle/>
          <a:p>
            <a:pPr algn="ctr" fontAlgn="base">
              <a:spcBef>
                <a:spcPct val="0"/>
              </a:spcBef>
              <a:spcAft>
                <a:spcPct val="0"/>
              </a:spcAft>
              <a:buClr>
                <a:srgbClr val="33CCCC"/>
              </a:buClr>
              <a:defRPr/>
            </a:pPr>
            <a:r>
              <a:rPr lang="pt-BR" sz="2000" dirty="0">
                <a:solidFill>
                  <a:schemeClr val="bg1"/>
                </a:solidFill>
                <a:latin typeface="Century Gothic" panose="020B0502020202020204" pitchFamily="34" charset="0"/>
              </a:rPr>
              <a:t>RELATÓRIO DE ASSESSORIA DE IMPRENSA</a:t>
            </a:r>
          </a:p>
          <a:p>
            <a:pPr algn="ctr" fontAlgn="base">
              <a:spcBef>
                <a:spcPct val="0"/>
              </a:spcBef>
              <a:spcAft>
                <a:spcPct val="0"/>
              </a:spcAft>
              <a:buClr>
                <a:srgbClr val="33CCCC"/>
              </a:buClr>
              <a:defRPr/>
            </a:pPr>
            <a:r>
              <a:rPr lang="pt-BR" sz="2000" dirty="0">
                <a:solidFill>
                  <a:schemeClr val="bg1"/>
                </a:solidFill>
                <a:latin typeface="Century Gothic" panose="020B0502020202020204" pitchFamily="34" charset="0"/>
              </a:rPr>
              <a:t> </a:t>
            </a:r>
          </a:p>
          <a:p>
            <a:pPr algn="ctr" fontAlgn="base">
              <a:spcBef>
                <a:spcPct val="0"/>
              </a:spcBef>
              <a:spcAft>
                <a:spcPct val="0"/>
              </a:spcAft>
              <a:buClr>
                <a:srgbClr val="33CCCC"/>
              </a:buClr>
              <a:defRPr/>
            </a:pPr>
            <a:r>
              <a:rPr lang="pt-BR" sz="2400" dirty="0">
                <a:solidFill>
                  <a:schemeClr val="bg1"/>
                </a:solidFill>
                <a:latin typeface="Century Gothic" panose="020B0502020202020204" pitchFamily="34" charset="0"/>
              </a:rPr>
              <a:t>36ª FEIRA NACIONAL DE ARTESANATO</a:t>
            </a:r>
            <a:endParaRPr lang="pt-BR" dirty="0">
              <a:solidFill>
                <a:srgbClr val="595959"/>
              </a:solidFill>
            </a:endParaRPr>
          </a:p>
          <a:p>
            <a:pPr algn="ctr"/>
            <a:endParaRPr lang="pt-BR" dirty="0">
              <a:solidFill>
                <a:schemeClr val="bg1"/>
              </a:solidFill>
            </a:endParaRPr>
          </a:p>
          <a:p>
            <a:pPr algn="ctr"/>
            <a:endParaRPr lang="pt-BR" dirty="0">
              <a:solidFill>
                <a:schemeClr val="bg1"/>
              </a:solidFill>
            </a:endParaRPr>
          </a:p>
          <a:p>
            <a:pPr algn="ctr"/>
            <a:r>
              <a:rPr lang="pt-BR" dirty="0">
                <a:solidFill>
                  <a:schemeClr val="bg1"/>
                </a:solidFill>
              </a:rPr>
              <a:t>Julho a Dezembro de 2025 </a:t>
            </a:r>
          </a:p>
          <a:p>
            <a:pPr algn="ctr"/>
            <a:endParaRPr lang="pt-BR" dirty="0"/>
          </a:p>
        </p:txBody>
      </p:sp>
      <p:cxnSp>
        <p:nvCxnSpPr>
          <p:cNvPr id="10" name="Conector Reto 9">
            <a:extLst>
              <a:ext uri="{FF2B5EF4-FFF2-40B4-BE49-F238E27FC236}">
                <a16:creationId xmlns:a16="http://schemas.microsoft.com/office/drawing/2014/main" id="{7DE6C631-764F-F043-BE38-2654A3CF6FF1}"/>
              </a:ext>
            </a:extLst>
          </p:cNvPr>
          <p:cNvCxnSpPr/>
          <p:nvPr/>
        </p:nvCxnSpPr>
        <p:spPr>
          <a:xfrm>
            <a:off x="2993923" y="4026308"/>
            <a:ext cx="625331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0779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5"/>
          <p:cNvSpPr/>
          <p:nvPr/>
        </p:nvSpPr>
        <p:spPr>
          <a:xfrm>
            <a:off x="10728960" y="6045899"/>
            <a:ext cx="1226484" cy="6351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cxnSp>
        <p:nvCxnSpPr>
          <p:cNvPr id="331" name="Google Shape;331;p5"/>
          <p:cNvCxnSpPr/>
          <p:nvPr/>
        </p:nvCxnSpPr>
        <p:spPr>
          <a:xfrm>
            <a:off x="236553" y="0"/>
            <a:ext cx="0" cy="1381500"/>
          </a:xfrm>
          <a:prstGeom prst="straightConnector1">
            <a:avLst/>
          </a:prstGeom>
          <a:noFill/>
          <a:ln w="25400" cap="flat" cmpd="sng">
            <a:solidFill>
              <a:srgbClr val="33BAAB"/>
            </a:solidFill>
            <a:prstDash val="solid"/>
            <a:miter lim="8000"/>
            <a:headEnd type="none" w="sm" len="sm"/>
            <a:tailEnd type="none" w="sm" len="sm"/>
          </a:ln>
        </p:spPr>
      </p:cxnSp>
      <p:sp>
        <p:nvSpPr>
          <p:cNvPr id="332" name="Google Shape;332;p5"/>
          <p:cNvSpPr/>
          <p:nvPr/>
        </p:nvSpPr>
        <p:spPr>
          <a:xfrm>
            <a:off x="633221" y="2315507"/>
            <a:ext cx="2333171" cy="400069"/>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None/>
            </a:pPr>
            <a:r>
              <a:rPr lang="pt-BR" sz="2000" b="1" dirty="0">
                <a:solidFill>
                  <a:srgbClr val="595959"/>
                </a:solidFill>
                <a:latin typeface="Rambla"/>
                <a:ea typeface="Rambla"/>
                <a:cs typeface="Rambla"/>
                <a:sym typeface="Rambla"/>
              </a:rPr>
              <a:t>  362 MATÉRIAS</a:t>
            </a:r>
            <a:endParaRPr sz="2000" b="1" dirty="0">
              <a:solidFill>
                <a:srgbClr val="595959"/>
              </a:solidFill>
              <a:latin typeface="Rambla"/>
              <a:ea typeface="Rambla"/>
              <a:cs typeface="Rambla"/>
            </a:endParaRPr>
          </a:p>
        </p:txBody>
      </p:sp>
      <p:pic>
        <p:nvPicPr>
          <p:cNvPr id="333" name="Google Shape;333;p5" descr="Jornal com preenchimento sólido"/>
          <p:cNvPicPr preferRelativeResize="0"/>
          <p:nvPr/>
        </p:nvPicPr>
        <p:blipFill rotWithShape="1">
          <a:blip r:embed="rId3">
            <a:alphaModFix/>
          </a:blip>
          <a:srcRect/>
          <a:stretch/>
        </p:blipFill>
        <p:spPr>
          <a:xfrm>
            <a:off x="1477108" y="1654747"/>
            <a:ext cx="772135" cy="597877"/>
          </a:xfrm>
          <a:prstGeom prst="rect">
            <a:avLst/>
          </a:prstGeom>
          <a:noFill/>
          <a:ln>
            <a:noFill/>
          </a:ln>
        </p:spPr>
      </p:pic>
      <p:sp>
        <p:nvSpPr>
          <p:cNvPr id="336" name="Google Shape;336;p5"/>
          <p:cNvSpPr/>
          <p:nvPr/>
        </p:nvSpPr>
        <p:spPr>
          <a:xfrm>
            <a:off x="3225675" y="2233277"/>
            <a:ext cx="2636614" cy="40006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BR" sz="2000" b="1" dirty="0">
                <a:solidFill>
                  <a:srgbClr val="595959"/>
                </a:solidFill>
                <a:latin typeface="Rambla"/>
                <a:ea typeface="Rambla"/>
                <a:cs typeface="Rambla"/>
                <a:sym typeface="Rambla"/>
              </a:rPr>
              <a:t>   71 CONTATOS</a:t>
            </a:r>
            <a:endParaRPr sz="2000" b="1" dirty="0">
              <a:solidFill>
                <a:srgbClr val="595959"/>
              </a:solidFill>
              <a:latin typeface="Rambla"/>
              <a:ea typeface="Rambla"/>
              <a:cs typeface="Rambla"/>
            </a:endParaRPr>
          </a:p>
        </p:txBody>
      </p:sp>
      <p:sp>
        <p:nvSpPr>
          <p:cNvPr id="340" name="Google Shape;340;p5"/>
          <p:cNvSpPr txBox="1"/>
          <p:nvPr/>
        </p:nvSpPr>
        <p:spPr>
          <a:xfrm>
            <a:off x="3446600" y="2696580"/>
            <a:ext cx="2099459" cy="523180"/>
          </a:xfrm>
          <a:prstGeom prst="rect">
            <a:avLst/>
          </a:prstGeom>
          <a:noFill/>
          <a:ln>
            <a:noFill/>
          </a:ln>
        </p:spPr>
        <p:txBody>
          <a:bodyPr spcFirstLastPara="1" wrap="square" lIns="91425" tIns="45700" rIns="91425" bIns="45700" anchor="t" anchorCtr="0">
            <a:spAutoFit/>
          </a:bodyPr>
          <a:lstStyle/>
          <a:p>
            <a:pPr marR="0" lvl="0" indent="0" algn="ctr">
              <a:lnSpc>
                <a:spcPct val="100000"/>
              </a:lnSpc>
              <a:spcBef>
                <a:spcPts val="0"/>
              </a:spcBef>
              <a:spcAft>
                <a:spcPts val="0"/>
              </a:spcAft>
              <a:buClr>
                <a:srgbClr val="000000"/>
              </a:buClr>
              <a:buSzPts val="1400"/>
              <a:buFont typeface="Arial"/>
              <a:buNone/>
            </a:pPr>
            <a:r>
              <a:rPr lang="en-US" sz="1400" i="1" dirty="0" err="1">
                <a:solidFill>
                  <a:srgbClr val="000000"/>
                </a:solidFill>
                <a:latin typeface="Rubik Light"/>
                <a:ea typeface="Rubik Light"/>
                <a:cs typeface="Rubik Light"/>
                <a:sym typeface="Rambla"/>
              </a:rPr>
              <a:t>Jornalistas</a:t>
            </a:r>
            <a:r>
              <a:rPr lang="en-US" sz="1400" i="1" dirty="0">
                <a:solidFill>
                  <a:srgbClr val="000000"/>
                </a:solidFill>
                <a:latin typeface="Rubik Light"/>
                <a:ea typeface="Rubik Light"/>
                <a:cs typeface="Rubik Light"/>
                <a:sym typeface="Rambla"/>
              </a:rPr>
              <a:t> e </a:t>
            </a:r>
            <a:r>
              <a:rPr lang="en-US" sz="1400" i="1" dirty="0" err="1">
                <a:solidFill>
                  <a:srgbClr val="000000"/>
                </a:solidFill>
                <a:latin typeface="Rubik Light"/>
                <a:ea typeface="Rubik Light"/>
                <a:cs typeface="Rubik Light"/>
                <a:sym typeface="Rambla"/>
              </a:rPr>
              <a:t>veículos</a:t>
            </a:r>
            <a:r>
              <a:rPr lang="en-US" sz="1400" i="1" dirty="0">
                <a:solidFill>
                  <a:srgbClr val="000000"/>
                </a:solidFill>
                <a:latin typeface="Rubik Light"/>
                <a:ea typeface="Rubik Light"/>
                <a:cs typeface="Rubik Light"/>
                <a:sym typeface="Rambla"/>
              </a:rPr>
              <a:t> </a:t>
            </a:r>
            <a:r>
              <a:rPr lang="en-US" sz="1400" i="1" dirty="0" err="1">
                <a:solidFill>
                  <a:srgbClr val="000000"/>
                </a:solidFill>
                <a:latin typeface="Rubik Light"/>
                <a:ea typeface="Rubik Light"/>
                <a:cs typeface="Rubik Light"/>
                <a:sym typeface="Rambla"/>
              </a:rPr>
              <a:t>contatados</a:t>
            </a:r>
            <a:r>
              <a:rPr lang="en-US" sz="1400" i="1" dirty="0">
                <a:solidFill>
                  <a:srgbClr val="000000"/>
                </a:solidFill>
                <a:latin typeface="Rubik Light"/>
                <a:ea typeface="Rubik Light"/>
                <a:cs typeface="Rubik Light"/>
                <a:sym typeface="Rambla"/>
              </a:rPr>
              <a:t> </a:t>
            </a:r>
            <a:endParaRPr sz="1400" i="1" dirty="0">
              <a:solidFill>
                <a:srgbClr val="000000"/>
              </a:solidFill>
              <a:latin typeface="Rubik Light"/>
              <a:ea typeface="Rubik Light"/>
              <a:cs typeface="Rubik Light"/>
              <a:sym typeface="Rambla"/>
            </a:endParaRPr>
          </a:p>
        </p:txBody>
      </p:sp>
      <p:pic>
        <p:nvPicPr>
          <p:cNvPr id="341" name="Google Shape;341;p5" descr="@ com preenchimento sólido"/>
          <p:cNvPicPr preferRelativeResize="0"/>
          <p:nvPr/>
        </p:nvPicPr>
        <p:blipFill rotWithShape="1">
          <a:blip r:embed="rId4">
            <a:alphaModFix/>
          </a:blip>
          <a:srcRect/>
          <a:stretch/>
        </p:blipFill>
        <p:spPr>
          <a:xfrm flipV="1">
            <a:off x="1575892" y="4880343"/>
            <a:ext cx="481445" cy="437391"/>
          </a:xfrm>
          <a:prstGeom prst="rect">
            <a:avLst/>
          </a:prstGeom>
          <a:noFill/>
          <a:ln>
            <a:noFill/>
          </a:ln>
        </p:spPr>
      </p:pic>
      <p:pic>
        <p:nvPicPr>
          <p:cNvPr id="342" name="Google Shape;342;p5" descr="Jornal com preenchimento sólido"/>
          <p:cNvPicPr preferRelativeResize="0"/>
          <p:nvPr/>
        </p:nvPicPr>
        <p:blipFill rotWithShape="1">
          <a:blip r:embed="rId3">
            <a:alphaModFix/>
          </a:blip>
          <a:srcRect/>
          <a:stretch/>
        </p:blipFill>
        <p:spPr>
          <a:xfrm>
            <a:off x="1603291" y="5655541"/>
            <a:ext cx="548257" cy="548257"/>
          </a:xfrm>
          <a:prstGeom prst="rect">
            <a:avLst/>
          </a:prstGeom>
          <a:noFill/>
          <a:ln>
            <a:noFill/>
          </a:ln>
        </p:spPr>
      </p:pic>
      <p:pic>
        <p:nvPicPr>
          <p:cNvPr id="343" name="Google Shape;343;p5" descr="Rádio estrutura de tópicos"/>
          <p:cNvPicPr preferRelativeResize="0"/>
          <p:nvPr/>
        </p:nvPicPr>
        <p:blipFill rotWithShape="1">
          <a:blip r:embed="rId5">
            <a:alphaModFix/>
          </a:blip>
          <a:srcRect/>
          <a:stretch/>
        </p:blipFill>
        <p:spPr>
          <a:xfrm>
            <a:off x="1632091" y="4094167"/>
            <a:ext cx="414637" cy="441695"/>
          </a:xfrm>
          <a:prstGeom prst="rect">
            <a:avLst/>
          </a:prstGeom>
          <a:noFill/>
          <a:ln>
            <a:noFill/>
          </a:ln>
        </p:spPr>
      </p:pic>
      <p:sp>
        <p:nvSpPr>
          <p:cNvPr id="344" name="Google Shape;344;p5"/>
          <p:cNvSpPr txBox="1"/>
          <p:nvPr/>
        </p:nvSpPr>
        <p:spPr>
          <a:xfrm>
            <a:off x="2174809" y="4885086"/>
            <a:ext cx="2908051" cy="548257"/>
          </a:xfrm>
          <a:prstGeom prst="rect">
            <a:avLst/>
          </a:prstGeom>
          <a:noFill/>
          <a:ln>
            <a:noFill/>
          </a:ln>
        </p:spPr>
        <p:txBody>
          <a:bodyPr spcFirstLastPara="1" wrap="square" lIns="121900" tIns="60925" rIns="121900" bIns="60925"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pt-BR" sz="1800" b="1" i="0" u="none" strike="noStrike" cap="none" dirty="0">
                <a:solidFill>
                  <a:srgbClr val="595959"/>
                </a:solidFill>
                <a:latin typeface="Rambla"/>
                <a:ea typeface="Rambla"/>
                <a:cs typeface="Rambla"/>
                <a:sym typeface="Rambla"/>
              </a:rPr>
              <a:t> 314 MATÉRIAS</a:t>
            </a:r>
            <a:endParaRPr sz="1800" b="1" i="0" u="none" strike="noStrike" cap="none" dirty="0">
              <a:solidFill>
                <a:srgbClr val="595959"/>
              </a:solidFill>
              <a:latin typeface="Rambla"/>
              <a:ea typeface="Rambla"/>
              <a:cs typeface="Rambla"/>
              <a:sym typeface="Rambla"/>
            </a:endParaRPr>
          </a:p>
          <a:p>
            <a:pPr marL="0" marR="0" lvl="0" indent="0" algn="l" rtl="0">
              <a:lnSpc>
                <a:spcPct val="100000"/>
              </a:lnSpc>
              <a:spcBef>
                <a:spcPts val="0"/>
              </a:spcBef>
              <a:spcAft>
                <a:spcPts val="0"/>
              </a:spcAft>
              <a:buClr>
                <a:srgbClr val="000000"/>
              </a:buClr>
              <a:buSzPts val="3200"/>
              <a:buFont typeface="Arial"/>
              <a:buNone/>
            </a:pPr>
            <a:r>
              <a:rPr lang="pt-BR" sz="1600" b="0" i="1" u="none" strike="noStrike" cap="none" dirty="0">
                <a:solidFill>
                  <a:schemeClr val="dk1"/>
                </a:solidFill>
                <a:latin typeface="Rambla"/>
                <a:ea typeface="Rambla"/>
                <a:cs typeface="Rambla"/>
                <a:sym typeface="Rambla"/>
              </a:rPr>
              <a:t> no digital</a:t>
            </a:r>
            <a:endParaRPr sz="1600" b="0" i="1" u="none" strike="noStrike" cap="none" dirty="0">
              <a:solidFill>
                <a:schemeClr val="dk1"/>
              </a:solidFill>
              <a:latin typeface="Rambla"/>
              <a:ea typeface="Rambla"/>
              <a:cs typeface="Rambla"/>
              <a:sym typeface="Rambla"/>
            </a:endParaRPr>
          </a:p>
        </p:txBody>
      </p:sp>
      <p:sp>
        <p:nvSpPr>
          <p:cNvPr id="345" name="Google Shape;345;p5"/>
          <p:cNvSpPr txBox="1"/>
          <p:nvPr/>
        </p:nvSpPr>
        <p:spPr>
          <a:xfrm>
            <a:off x="2184416" y="5728092"/>
            <a:ext cx="2908051" cy="548257"/>
          </a:xfrm>
          <a:prstGeom prst="rect">
            <a:avLst/>
          </a:prstGeom>
          <a:noFill/>
          <a:ln>
            <a:noFill/>
          </a:ln>
        </p:spPr>
        <p:txBody>
          <a:bodyPr spcFirstLastPara="1" wrap="square" lIns="121900" tIns="60925" rIns="121900" bIns="60925"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pt-BR" sz="1800" b="1" i="0" u="none" strike="noStrike" cap="none" dirty="0">
                <a:solidFill>
                  <a:srgbClr val="595959"/>
                </a:solidFill>
                <a:latin typeface="Rambla"/>
                <a:ea typeface="Rambla"/>
                <a:cs typeface="Rambla"/>
                <a:sym typeface="Rambla"/>
              </a:rPr>
              <a:t>26 MATÉRIAS</a:t>
            </a:r>
            <a:endParaRPr sz="1800" b="1" i="0" u="none" strike="noStrike" cap="none" dirty="0">
              <a:solidFill>
                <a:srgbClr val="595959"/>
              </a:solidFill>
              <a:latin typeface="Rambla"/>
              <a:ea typeface="Rambla"/>
              <a:cs typeface="Rambla"/>
              <a:sym typeface="Rambla"/>
            </a:endParaRPr>
          </a:p>
          <a:p>
            <a:pPr marL="0" marR="0" lvl="0" indent="0" algn="l" rtl="0">
              <a:lnSpc>
                <a:spcPct val="100000"/>
              </a:lnSpc>
              <a:spcBef>
                <a:spcPts val="0"/>
              </a:spcBef>
              <a:spcAft>
                <a:spcPts val="0"/>
              </a:spcAft>
              <a:buClr>
                <a:srgbClr val="000000"/>
              </a:buClr>
              <a:buSzPts val="3200"/>
              <a:buFont typeface="Arial"/>
              <a:buNone/>
            </a:pPr>
            <a:r>
              <a:rPr lang="pt-BR" sz="1600" b="0" i="1" u="none" strike="noStrike" cap="none" dirty="0">
                <a:solidFill>
                  <a:schemeClr val="dk1"/>
                </a:solidFill>
                <a:latin typeface="Rambla"/>
                <a:ea typeface="Rambla"/>
                <a:cs typeface="Rambla"/>
                <a:sym typeface="Rambla"/>
              </a:rPr>
              <a:t>em jornais e revistas</a:t>
            </a:r>
            <a:endParaRPr sz="1600" b="0" i="1" u="none" strike="noStrike" cap="none" dirty="0">
              <a:solidFill>
                <a:schemeClr val="dk1"/>
              </a:solidFill>
              <a:latin typeface="Rambla"/>
              <a:ea typeface="Rambla"/>
              <a:cs typeface="Rambla"/>
              <a:sym typeface="Rambla"/>
            </a:endParaRPr>
          </a:p>
        </p:txBody>
      </p:sp>
      <p:sp>
        <p:nvSpPr>
          <p:cNvPr id="346" name="Google Shape;346;p5"/>
          <p:cNvSpPr txBox="1"/>
          <p:nvPr/>
        </p:nvSpPr>
        <p:spPr>
          <a:xfrm>
            <a:off x="2227612" y="4099167"/>
            <a:ext cx="2908051" cy="548257"/>
          </a:xfrm>
          <a:prstGeom prst="rect">
            <a:avLst/>
          </a:prstGeom>
          <a:noFill/>
          <a:ln>
            <a:noFill/>
          </a:ln>
        </p:spPr>
        <p:txBody>
          <a:bodyPr spcFirstLastPara="1" wrap="square" lIns="121900" tIns="60925" rIns="121900" bIns="60925" anchor="ctr" anchorCtr="0">
            <a:noAutofit/>
          </a:bodyPr>
          <a:lstStyle/>
          <a:p>
            <a:pPr marL="0" marR="0" lvl="0" indent="0" algn="l" rtl="0">
              <a:lnSpc>
                <a:spcPct val="100000"/>
              </a:lnSpc>
              <a:spcBef>
                <a:spcPts val="0"/>
              </a:spcBef>
              <a:spcAft>
                <a:spcPts val="0"/>
              </a:spcAft>
              <a:buClr>
                <a:srgbClr val="000000"/>
              </a:buClr>
              <a:buSzPts val="3200"/>
              <a:buFont typeface="Arial"/>
              <a:buNone/>
            </a:pPr>
            <a:r>
              <a:rPr lang="pt-BR" sz="1800" b="1" i="0" u="none" strike="noStrike" cap="none" dirty="0">
                <a:solidFill>
                  <a:srgbClr val="595959"/>
                </a:solidFill>
                <a:latin typeface="Rambla"/>
                <a:ea typeface="Rambla"/>
                <a:cs typeface="Rambla"/>
                <a:sym typeface="Rambla"/>
              </a:rPr>
              <a:t>22 MATÉRIAS</a:t>
            </a:r>
            <a:endParaRPr sz="1800" b="1" i="0" u="none" strike="noStrike" cap="none" dirty="0">
              <a:solidFill>
                <a:srgbClr val="595959"/>
              </a:solidFill>
              <a:latin typeface="Rambla"/>
              <a:ea typeface="Rambla"/>
              <a:cs typeface="Rambla"/>
              <a:sym typeface="Rambla"/>
            </a:endParaRPr>
          </a:p>
          <a:p>
            <a:pPr marL="0" marR="0" lvl="0" indent="0" algn="l" rtl="0">
              <a:lnSpc>
                <a:spcPct val="100000"/>
              </a:lnSpc>
              <a:spcBef>
                <a:spcPts val="0"/>
              </a:spcBef>
              <a:spcAft>
                <a:spcPts val="0"/>
              </a:spcAft>
              <a:buClr>
                <a:srgbClr val="000000"/>
              </a:buClr>
              <a:buSzPts val="3200"/>
              <a:buFont typeface="Arial"/>
              <a:buNone/>
            </a:pPr>
            <a:r>
              <a:rPr lang="pt-BR" sz="1600" b="0" i="1" u="none" strike="noStrike" cap="none" dirty="0">
                <a:solidFill>
                  <a:schemeClr val="dk1"/>
                </a:solidFill>
                <a:latin typeface="Rambla"/>
                <a:ea typeface="Rambla"/>
                <a:cs typeface="Rambla"/>
                <a:sym typeface="Rambla"/>
              </a:rPr>
              <a:t>em rádios, TVs e podcasts</a:t>
            </a:r>
            <a:endParaRPr sz="1600" b="0" i="1" u="none" strike="noStrike" cap="none" dirty="0">
              <a:solidFill>
                <a:schemeClr val="dk1"/>
              </a:solidFill>
              <a:latin typeface="Rambla"/>
              <a:ea typeface="Rambla"/>
              <a:cs typeface="Rambla"/>
              <a:sym typeface="Rambla"/>
            </a:endParaRPr>
          </a:p>
        </p:txBody>
      </p:sp>
      <p:grpSp>
        <p:nvGrpSpPr>
          <p:cNvPr id="347" name="Google Shape;347;p5"/>
          <p:cNvGrpSpPr/>
          <p:nvPr/>
        </p:nvGrpSpPr>
        <p:grpSpPr>
          <a:xfrm>
            <a:off x="6329777" y="3936434"/>
            <a:ext cx="3699448" cy="1496909"/>
            <a:chOff x="2687715" y="7167497"/>
            <a:chExt cx="5474298" cy="2215068"/>
          </a:xfrm>
        </p:grpSpPr>
        <p:sp>
          <p:nvSpPr>
            <p:cNvPr id="348" name="Google Shape;348;p5"/>
            <p:cNvSpPr/>
            <p:nvPr/>
          </p:nvSpPr>
          <p:spPr>
            <a:xfrm>
              <a:off x="3891551" y="7488145"/>
              <a:ext cx="3613094" cy="570874"/>
            </a:xfrm>
            <a:prstGeom prst="roundRect">
              <a:avLst>
                <a:gd name="adj" fmla="val 50000"/>
              </a:avLst>
            </a:prstGeom>
            <a:no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349" name="Google Shape;349;p5"/>
            <p:cNvSpPr/>
            <p:nvPr/>
          </p:nvSpPr>
          <p:spPr>
            <a:xfrm>
              <a:off x="4482356" y="8598458"/>
              <a:ext cx="3679657" cy="570874"/>
            </a:xfrm>
            <a:prstGeom prst="roundRect">
              <a:avLst>
                <a:gd name="adj" fmla="val 50000"/>
              </a:avLst>
            </a:prstGeom>
            <a:noFill/>
            <a:ln w="1905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nvGrpSpPr>
            <p:cNvPr id="351" name="Google Shape;351;p5"/>
            <p:cNvGrpSpPr/>
            <p:nvPr/>
          </p:nvGrpSpPr>
          <p:grpSpPr>
            <a:xfrm>
              <a:off x="2687715" y="7167497"/>
              <a:ext cx="2736751" cy="2215068"/>
              <a:chOff x="3346468" y="4304083"/>
              <a:chExt cx="3686175" cy="2983513"/>
            </a:xfrm>
          </p:grpSpPr>
          <p:sp>
            <p:nvSpPr>
              <p:cNvPr id="352" name="Google Shape;352;p5"/>
              <p:cNvSpPr/>
              <p:nvPr/>
            </p:nvSpPr>
            <p:spPr>
              <a:xfrm>
                <a:off x="3346468" y="5938573"/>
                <a:ext cx="3686175" cy="1349023"/>
              </a:xfrm>
              <a:prstGeom prst="trapezoid">
                <a:avLst>
                  <a:gd name="adj" fmla="val 63809"/>
                </a:avLst>
              </a:prstGeom>
              <a:solidFill>
                <a:srgbClr val="1F7C7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pt-BR" b="1" i="0" u="none" strike="noStrike" cap="none" dirty="0">
                    <a:solidFill>
                      <a:schemeClr val="lt1"/>
                    </a:solidFill>
                    <a:ea typeface="Arial"/>
                    <a:cs typeface="Arial"/>
                    <a:sym typeface="Arial"/>
                  </a:rPr>
                  <a:t>362</a:t>
                </a:r>
                <a:endParaRPr b="1" i="0" u="none" strike="noStrike" cap="none" dirty="0">
                  <a:solidFill>
                    <a:schemeClr val="lt1"/>
                  </a:solidFill>
                  <a:ea typeface="Arial"/>
                  <a:cs typeface="Arial"/>
                  <a:sym typeface="Arial"/>
                </a:endParaRPr>
              </a:p>
            </p:txBody>
          </p:sp>
          <p:sp>
            <p:nvSpPr>
              <p:cNvPr id="353" name="Google Shape;353;p5"/>
              <p:cNvSpPr/>
              <p:nvPr/>
            </p:nvSpPr>
            <p:spPr>
              <a:xfrm>
                <a:off x="4286250" y="4304083"/>
                <a:ext cx="1785892" cy="1349023"/>
              </a:xfrm>
              <a:prstGeom prst="flowChartExtract">
                <a:avLst/>
              </a:prstGeom>
              <a:solidFill>
                <a:srgbClr val="14534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pt-BR" b="1" i="0" u="none" strike="noStrike" cap="none" dirty="0">
                    <a:solidFill>
                      <a:schemeClr val="lt1"/>
                    </a:solidFill>
                    <a:ea typeface="Arial"/>
                    <a:cs typeface="Arial"/>
                    <a:sym typeface="Arial"/>
                  </a:rPr>
                  <a:t>--</a:t>
                </a:r>
                <a:endParaRPr b="1" i="0" u="none" strike="noStrike" cap="none" dirty="0">
                  <a:solidFill>
                    <a:schemeClr val="lt1"/>
                  </a:solidFill>
                  <a:ea typeface="Arial"/>
                  <a:cs typeface="Arial"/>
                  <a:sym typeface="Arial"/>
                </a:endParaRPr>
              </a:p>
            </p:txBody>
          </p:sp>
        </p:grpSp>
        <p:sp>
          <p:nvSpPr>
            <p:cNvPr id="355" name="Google Shape;355;p5"/>
            <p:cNvSpPr txBox="1"/>
            <p:nvPr/>
          </p:nvSpPr>
          <p:spPr>
            <a:xfrm>
              <a:off x="4552847" y="7548971"/>
              <a:ext cx="2955810" cy="455436"/>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400"/>
                <a:buFont typeface="Arial"/>
                <a:buNone/>
              </a:pPr>
              <a:r>
                <a:rPr lang="pt-BR" sz="1400" i="1" dirty="0">
                  <a:solidFill>
                    <a:srgbClr val="000000"/>
                  </a:solidFill>
                  <a:latin typeface="Rubik Light"/>
                  <a:ea typeface="Rubik Light"/>
                  <a:cs typeface="Rubik Light"/>
                  <a:sym typeface="Rubik Light"/>
                </a:rPr>
                <a:t>v</a:t>
              </a:r>
              <a:r>
                <a:rPr lang="pt-BR" sz="1400" b="0" i="1" u="none" strike="noStrike" cap="none" dirty="0">
                  <a:solidFill>
                    <a:srgbClr val="000000"/>
                  </a:solidFill>
                  <a:latin typeface="Rubik Light"/>
                  <a:ea typeface="Rubik Light"/>
                  <a:cs typeface="Rubik Light"/>
                  <a:sym typeface="Rubik Light"/>
                </a:rPr>
                <a:t>eículo nacional</a:t>
              </a:r>
              <a:endParaRPr sz="1400" b="1" i="1" u="none" strike="noStrike" cap="none" dirty="0">
                <a:solidFill>
                  <a:srgbClr val="6638B5"/>
                </a:solidFill>
                <a:latin typeface="Rubik"/>
                <a:ea typeface="Rubik"/>
                <a:cs typeface="Rubik"/>
                <a:sym typeface="Rubik"/>
              </a:endParaRPr>
            </a:p>
          </p:txBody>
        </p:sp>
        <p:sp>
          <p:nvSpPr>
            <p:cNvPr id="356" name="Google Shape;356;p5"/>
            <p:cNvSpPr txBox="1"/>
            <p:nvPr/>
          </p:nvSpPr>
          <p:spPr>
            <a:xfrm>
              <a:off x="5243512" y="8511313"/>
              <a:ext cx="2918500" cy="774182"/>
            </a:xfrm>
            <a:prstGeom prst="rect">
              <a:avLst/>
            </a:prstGeom>
            <a:noFill/>
            <a:ln>
              <a:noFill/>
            </a:ln>
          </p:spPr>
          <p:txBody>
            <a:bodyPr spcFirstLastPara="1" wrap="square" lIns="91425" tIns="45700" rIns="91425" bIns="45700" anchor="ctr" anchorCtr="0">
              <a:spAutoFit/>
            </a:bodyPr>
            <a:lstStyle/>
            <a:p>
              <a:pPr>
                <a:buClr>
                  <a:srgbClr val="000000"/>
                </a:buClr>
                <a:buSzPts val="1400"/>
              </a:pPr>
              <a:r>
                <a:rPr lang="pt-BR" sz="1400" i="1" dirty="0">
                  <a:solidFill>
                    <a:srgbClr val="000000"/>
                  </a:solidFill>
                  <a:latin typeface="Rubik Light"/>
                  <a:ea typeface="Rubik Light"/>
                  <a:cs typeface="Rubik Light"/>
                  <a:sym typeface="Rubik Light"/>
                </a:rPr>
                <a:t>veículos regionais</a:t>
              </a:r>
              <a:endParaRPr sz="1400" i="1" dirty="0">
                <a:solidFill>
                  <a:srgbClr val="000000"/>
                </a:solidFill>
                <a:latin typeface="Rubik Light"/>
                <a:ea typeface="Rubik Light"/>
                <a:cs typeface="Rubik Light"/>
              </a:endParaRPr>
            </a:p>
            <a:p>
              <a:pPr>
                <a:buClr>
                  <a:srgbClr val="000000"/>
                </a:buClr>
                <a:buSzPts val="1400"/>
              </a:pPr>
              <a:r>
                <a:rPr lang="pt-BR" sz="1400" i="1" dirty="0">
                  <a:solidFill>
                    <a:srgbClr val="000000"/>
                  </a:solidFill>
                  <a:latin typeface="Rubik Light"/>
                  <a:ea typeface="Rubik Light"/>
                  <a:cs typeface="Rubik Light"/>
                  <a:sym typeface="Rubik Light"/>
                </a:rPr>
                <a:t>e segmentados</a:t>
              </a:r>
              <a:endParaRPr sz="1400" i="1" dirty="0">
                <a:solidFill>
                  <a:srgbClr val="000000"/>
                </a:solidFill>
                <a:latin typeface="Rubik Light"/>
                <a:ea typeface="Rubik Light"/>
                <a:cs typeface="Rubik Light"/>
                <a:sym typeface="Rubik"/>
              </a:endParaRPr>
            </a:p>
          </p:txBody>
        </p:sp>
      </p:grpSp>
      <p:sp>
        <p:nvSpPr>
          <p:cNvPr id="358" name="Google Shape;358;p5"/>
          <p:cNvSpPr/>
          <p:nvPr/>
        </p:nvSpPr>
        <p:spPr>
          <a:xfrm>
            <a:off x="6559644" y="4097210"/>
            <a:ext cx="1382454" cy="51967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400"/>
              <a:buFont typeface="Arial"/>
              <a:buNone/>
            </a:pPr>
            <a:endParaRPr sz="2400" b="0" i="0" u="none" strike="noStrike" cap="none" dirty="0">
              <a:solidFill>
                <a:srgbClr val="FFFFFF"/>
              </a:solidFill>
              <a:latin typeface="Arial"/>
              <a:ea typeface="Arial"/>
              <a:cs typeface="Arial"/>
              <a:sym typeface="Arial"/>
            </a:endParaRPr>
          </a:p>
        </p:txBody>
      </p:sp>
      <p:sp>
        <p:nvSpPr>
          <p:cNvPr id="359" name="Google Shape;359;p5"/>
          <p:cNvSpPr/>
          <p:nvPr/>
        </p:nvSpPr>
        <p:spPr>
          <a:xfrm>
            <a:off x="6559644" y="4858429"/>
            <a:ext cx="1382454" cy="51967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400"/>
              <a:buFont typeface="Arial"/>
              <a:buNone/>
            </a:pPr>
            <a:endParaRPr sz="2400" b="0" i="0" u="none" strike="noStrike" cap="none" dirty="0">
              <a:solidFill>
                <a:srgbClr val="FFFFFF"/>
              </a:solidFill>
              <a:latin typeface="Arial"/>
              <a:ea typeface="Arial"/>
              <a:cs typeface="Arial"/>
              <a:sym typeface="Arial"/>
            </a:endParaRPr>
          </a:p>
        </p:txBody>
      </p:sp>
      <p:sp>
        <p:nvSpPr>
          <p:cNvPr id="362" name="Google Shape;362;p5"/>
          <p:cNvSpPr/>
          <p:nvPr/>
        </p:nvSpPr>
        <p:spPr>
          <a:xfrm>
            <a:off x="6075306" y="2154697"/>
            <a:ext cx="2636614"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BR" sz="2000" b="1" i="0" u="none" strike="noStrike" cap="none" dirty="0">
                <a:solidFill>
                  <a:srgbClr val="595959"/>
                </a:solidFill>
                <a:latin typeface="Rambla"/>
                <a:ea typeface="Rambla"/>
                <a:cs typeface="Rambla"/>
                <a:sym typeface="Rambla"/>
              </a:rPr>
              <a:t>01 PORTA-VOZ</a:t>
            </a:r>
            <a:endParaRPr dirty="0"/>
          </a:p>
        </p:txBody>
      </p:sp>
      <p:sp>
        <p:nvSpPr>
          <p:cNvPr id="363" name="Google Shape;363;p5"/>
          <p:cNvSpPr txBox="1"/>
          <p:nvPr/>
        </p:nvSpPr>
        <p:spPr>
          <a:xfrm>
            <a:off x="6415513" y="2517309"/>
            <a:ext cx="2099459" cy="30773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400"/>
              <a:buFont typeface="Arial"/>
              <a:buNone/>
            </a:pPr>
            <a:r>
              <a:rPr lang="pt-BR" sz="1400" i="1" dirty="0">
                <a:solidFill>
                  <a:srgbClr val="000000"/>
                </a:solidFill>
                <a:latin typeface="Rubik Light"/>
                <a:ea typeface="Rubik Light"/>
                <a:cs typeface="Rubik Light"/>
                <a:sym typeface="Rambla"/>
              </a:rPr>
              <a:t>indicada para a imprensa</a:t>
            </a:r>
            <a:endParaRPr sz="1400" i="1" dirty="0">
              <a:solidFill>
                <a:srgbClr val="000000"/>
              </a:solidFill>
              <a:latin typeface="Rubik Light"/>
              <a:ea typeface="Rubik Light"/>
              <a:cs typeface="Rubik Light"/>
              <a:sym typeface="Rambla"/>
            </a:endParaRPr>
          </a:p>
        </p:txBody>
      </p:sp>
      <p:pic>
        <p:nvPicPr>
          <p:cNvPr id="364" name="Google Shape;364;p5" descr="Palestrante com preenchimento sólido"/>
          <p:cNvPicPr preferRelativeResize="0"/>
          <p:nvPr/>
        </p:nvPicPr>
        <p:blipFill rotWithShape="1">
          <a:blip r:embed="rId6">
            <a:alphaModFix/>
          </a:blip>
          <a:srcRect/>
          <a:stretch/>
        </p:blipFill>
        <p:spPr>
          <a:xfrm>
            <a:off x="7048041" y="1631401"/>
            <a:ext cx="402530" cy="416277"/>
          </a:xfrm>
          <a:prstGeom prst="rect">
            <a:avLst/>
          </a:prstGeom>
          <a:noFill/>
          <a:ln>
            <a:noFill/>
          </a:ln>
        </p:spPr>
      </p:pic>
      <p:pic>
        <p:nvPicPr>
          <p:cNvPr id="2" name="Imagem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90538" y="1654747"/>
            <a:ext cx="1030164" cy="576892"/>
          </a:xfrm>
          <a:prstGeom prst="rect">
            <a:avLst/>
          </a:prstGeom>
        </p:spPr>
      </p:pic>
      <p:sp>
        <p:nvSpPr>
          <p:cNvPr id="30" name="Google Shape;358;p5"/>
          <p:cNvSpPr/>
          <p:nvPr/>
        </p:nvSpPr>
        <p:spPr>
          <a:xfrm>
            <a:off x="6548268" y="4809170"/>
            <a:ext cx="1382454" cy="51967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400"/>
              <a:buFont typeface="Arial"/>
              <a:buNone/>
            </a:pPr>
            <a:endParaRPr sz="2400" b="0" i="0" u="none" strike="noStrike" cap="none" dirty="0">
              <a:solidFill>
                <a:srgbClr val="FFFFFF"/>
              </a:solidFill>
              <a:latin typeface="Arial"/>
              <a:ea typeface="Arial"/>
              <a:cs typeface="Arial"/>
              <a:sym typeface="Arial"/>
            </a:endParaRPr>
          </a:p>
        </p:txBody>
      </p:sp>
      <p:sp>
        <p:nvSpPr>
          <p:cNvPr id="6" name="CaixaDeTexto 5">
            <a:extLst>
              <a:ext uri="{FF2B5EF4-FFF2-40B4-BE49-F238E27FC236}">
                <a16:creationId xmlns:a16="http://schemas.microsoft.com/office/drawing/2014/main" id="{5899D215-D948-7AC9-B29E-E356C4AF93A2}"/>
              </a:ext>
            </a:extLst>
          </p:cNvPr>
          <p:cNvSpPr txBox="1"/>
          <p:nvPr/>
        </p:nvSpPr>
        <p:spPr>
          <a:xfrm>
            <a:off x="3048000" y="3020216"/>
            <a:ext cx="6096000" cy="369332"/>
          </a:xfrm>
          <a:prstGeom prst="rect">
            <a:avLst/>
          </a:prstGeom>
          <a:noFill/>
        </p:spPr>
        <p:txBody>
          <a:bodyPr wrap="square">
            <a:spAutoFit/>
          </a:bodyPr>
          <a:lstStyle/>
          <a:p>
            <a:pPr marL="0" marR="0" lvl="0" indent="0" algn="ctr" rtl="0">
              <a:lnSpc>
                <a:spcPct val="100000"/>
              </a:lnSpc>
              <a:spcBef>
                <a:spcPts val="0"/>
              </a:spcBef>
              <a:spcAft>
                <a:spcPts val="0"/>
              </a:spcAft>
              <a:buNone/>
            </a:pPr>
            <a:r>
              <a:rPr lang="pt-BR" b="1" i="0" u="none" strike="noStrike" cap="none" dirty="0">
                <a:solidFill>
                  <a:schemeClr val="lt1"/>
                </a:solidFill>
                <a:ea typeface="Arial"/>
                <a:cs typeface="Arial"/>
                <a:sym typeface="Arial"/>
              </a:rPr>
              <a:t>--</a:t>
            </a:r>
          </a:p>
        </p:txBody>
      </p:sp>
      <p:sp>
        <p:nvSpPr>
          <p:cNvPr id="361" name="Google Shape;361;p5"/>
          <p:cNvSpPr txBox="1"/>
          <p:nvPr/>
        </p:nvSpPr>
        <p:spPr>
          <a:xfrm>
            <a:off x="288624" y="353293"/>
            <a:ext cx="9097423" cy="6087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pt-BR" sz="3200" b="1" i="0" u="none" strike="noStrike" cap="none" dirty="0">
                <a:solidFill>
                  <a:srgbClr val="595959"/>
                </a:solidFill>
                <a:latin typeface="Rambla"/>
                <a:ea typeface="Rambla"/>
                <a:cs typeface="Rambla"/>
                <a:sym typeface="Rambla"/>
              </a:rPr>
              <a:t>NÚMEROS CONSOLIDADOS DO PERÍODO</a:t>
            </a:r>
            <a:endParaRPr sz="3200" b="1" i="0" u="none" strike="noStrike" cap="none" dirty="0">
              <a:solidFill>
                <a:srgbClr val="000000"/>
              </a:solidFill>
              <a:latin typeface="Rambla"/>
              <a:ea typeface="Rambla"/>
              <a:cs typeface="Rambla"/>
              <a:sym typeface="Rambla"/>
            </a:endParaRPr>
          </a:p>
        </p:txBody>
      </p:sp>
      <p:pic>
        <p:nvPicPr>
          <p:cNvPr id="3" name="Imagem 2" descr="Ícone&#10;&#10;Descrição gerada automaticamente">
            <a:extLst>
              <a:ext uri="{FF2B5EF4-FFF2-40B4-BE49-F238E27FC236}">
                <a16:creationId xmlns:a16="http://schemas.microsoft.com/office/drawing/2014/main" id="{E85082E1-176A-CB92-A34D-34943EB0FC5D}"/>
              </a:ext>
            </a:extLst>
          </p:cNvPr>
          <p:cNvPicPr>
            <a:picLocks noChangeAspect="1"/>
          </p:cNvPicPr>
          <p:nvPr/>
        </p:nvPicPr>
        <p:blipFill>
          <a:blip r:embed="rId8"/>
          <a:srcRect l="32339" t="25713" r="32318" b="25135"/>
          <a:stretch/>
        </p:blipFill>
        <p:spPr>
          <a:xfrm>
            <a:off x="9459109" y="1514554"/>
            <a:ext cx="865308" cy="676912"/>
          </a:xfrm>
          <a:prstGeom prst="rect">
            <a:avLst/>
          </a:prstGeom>
        </p:spPr>
      </p:pic>
      <p:sp>
        <p:nvSpPr>
          <p:cNvPr id="4" name="Google Shape;362;p5">
            <a:extLst>
              <a:ext uri="{FF2B5EF4-FFF2-40B4-BE49-F238E27FC236}">
                <a16:creationId xmlns:a16="http://schemas.microsoft.com/office/drawing/2014/main" id="{FA32A9C5-4DCD-29F0-3665-F355FDE1B9E0}"/>
              </a:ext>
            </a:extLst>
          </p:cNvPr>
          <p:cNvSpPr/>
          <p:nvPr/>
        </p:nvSpPr>
        <p:spPr>
          <a:xfrm>
            <a:off x="8513714" y="2251111"/>
            <a:ext cx="2636614"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pt-BR" sz="2000" b="1" i="0" u="none" strike="noStrike" cap="none" dirty="0">
                <a:solidFill>
                  <a:srgbClr val="595959"/>
                </a:solidFill>
                <a:latin typeface="Rambla"/>
                <a:ea typeface="Rambla"/>
                <a:cs typeface="Rambla"/>
                <a:sym typeface="Rambla"/>
              </a:rPr>
              <a:t>R$ 4.535.153,69</a:t>
            </a:r>
            <a:endParaRPr dirty="0"/>
          </a:p>
        </p:txBody>
      </p:sp>
    </p:spTree>
    <p:extLst>
      <p:ext uri="{BB962C8B-B14F-4D97-AF65-F5344CB8AC3E}">
        <p14:creationId xmlns:p14="http://schemas.microsoft.com/office/powerpoint/2010/main" val="1914264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29">
          <a:extLst>
            <a:ext uri="{FF2B5EF4-FFF2-40B4-BE49-F238E27FC236}">
              <a16:creationId xmlns:a16="http://schemas.microsoft.com/office/drawing/2014/main" id="{1349FE18-9E62-DBDF-5212-699D8B580CE0}"/>
            </a:ext>
          </a:extLst>
        </p:cNvPr>
        <p:cNvGrpSpPr/>
        <p:nvPr/>
      </p:nvGrpSpPr>
      <p:grpSpPr>
        <a:xfrm>
          <a:off x="0" y="0"/>
          <a:ext cx="0" cy="0"/>
          <a:chOff x="0" y="0"/>
          <a:chExt cx="0" cy="0"/>
        </a:xfrm>
      </p:grpSpPr>
      <p:sp>
        <p:nvSpPr>
          <p:cNvPr id="330" name="Google Shape;330;p5">
            <a:extLst>
              <a:ext uri="{FF2B5EF4-FFF2-40B4-BE49-F238E27FC236}">
                <a16:creationId xmlns:a16="http://schemas.microsoft.com/office/drawing/2014/main" id="{847D12B8-6E32-1687-BC90-13F498D7B9FE}"/>
              </a:ext>
            </a:extLst>
          </p:cNvPr>
          <p:cNvSpPr/>
          <p:nvPr/>
        </p:nvSpPr>
        <p:spPr>
          <a:xfrm>
            <a:off x="10728960" y="6045899"/>
            <a:ext cx="1226484" cy="6351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cxnSp>
        <p:nvCxnSpPr>
          <p:cNvPr id="331" name="Google Shape;331;p5">
            <a:extLst>
              <a:ext uri="{FF2B5EF4-FFF2-40B4-BE49-F238E27FC236}">
                <a16:creationId xmlns:a16="http://schemas.microsoft.com/office/drawing/2014/main" id="{6A896502-A0CA-8734-6412-289445F95C2B}"/>
              </a:ext>
            </a:extLst>
          </p:cNvPr>
          <p:cNvCxnSpPr/>
          <p:nvPr/>
        </p:nvCxnSpPr>
        <p:spPr>
          <a:xfrm>
            <a:off x="236553" y="0"/>
            <a:ext cx="0" cy="1381500"/>
          </a:xfrm>
          <a:prstGeom prst="straightConnector1">
            <a:avLst/>
          </a:prstGeom>
          <a:noFill/>
          <a:ln w="25400" cap="flat" cmpd="sng">
            <a:solidFill>
              <a:srgbClr val="33BAAB"/>
            </a:solidFill>
            <a:prstDash val="solid"/>
            <a:miter lim="8000"/>
            <a:headEnd type="none" w="sm" len="sm"/>
            <a:tailEnd type="none" w="sm" len="sm"/>
          </a:ln>
        </p:spPr>
      </p:cxnSp>
      <p:sp>
        <p:nvSpPr>
          <p:cNvPr id="332" name="Google Shape;332;p5">
            <a:extLst>
              <a:ext uri="{FF2B5EF4-FFF2-40B4-BE49-F238E27FC236}">
                <a16:creationId xmlns:a16="http://schemas.microsoft.com/office/drawing/2014/main" id="{D1967598-DB26-8617-A36A-8D8A81074B43}"/>
              </a:ext>
            </a:extLst>
          </p:cNvPr>
          <p:cNvSpPr/>
          <p:nvPr/>
        </p:nvSpPr>
        <p:spPr>
          <a:xfrm>
            <a:off x="2306158" y="2161619"/>
            <a:ext cx="2333171" cy="707846"/>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None/>
            </a:pPr>
            <a:r>
              <a:rPr lang="pt-BR" sz="2000" b="1" dirty="0">
                <a:solidFill>
                  <a:srgbClr val="595959"/>
                </a:solidFill>
                <a:latin typeface="Rambla"/>
                <a:ea typeface="Rambla"/>
                <a:cs typeface="Rambla"/>
                <a:sym typeface="Rambla"/>
              </a:rPr>
              <a:t>  203 MATÉRIAS DE MINAS GERAIS</a:t>
            </a:r>
            <a:endParaRPr sz="2000" b="1" dirty="0">
              <a:solidFill>
                <a:srgbClr val="595959"/>
              </a:solidFill>
              <a:latin typeface="Rambla"/>
              <a:ea typeface="Rambla"/>
              <a:cs typeface="Rambla"/>
            </a:endParaRPr>
          </a:p>
        </p:txBody>
      </p:sp>
      <p:sp>
        <p:nvSpPr>
          <p:cNvPr id="358" name="Google Shape;358;p5">
            <a:extLst>
              <a:ext uri="{FF2B5EF4-FFF2-40B4-BE49-F238E27FC236}">
                <a16:creationId xmlns:a16="http://schemas.microsoft.com/office/drawing/2014/main" id="{D438B90F-BE2F-12CF-AE8B-47891EB1A1D6}"/>
              </a:ext>
            </a:extLst>
          </p:cNvPr>
          <p:cNvSpPr/>
          <p:nvPr/>
        </p:nvSpPr>
        <p:spPr>
          <a:xfrm>
            <a:off x="6559644" y="4097210"/>
            <a:ext cx="1382454" cy="51967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400"/>
              <a:buFont typeface="Arial"/>
              <a:buNone/>
            </a:pPr>
            <a:endParaRPr sz="2400" b="0" i="0" u="none" strike="noStrike" cap="none" dirty="0">
              <a:solidFill>
                <a:srgbClr val="FFFFFF"/>
              </a:solidFill>
              <a:latin typeface="Arial"/>
              <a:ea typeface="Arial"/>
              <a:cs typeface="Arial"/>
              <a:sym typeface="Arial"/>
            </a:endParaRPr>
          </a:p>
        </p:txBody>
      </p:sp>
      <p:sp>
        <p:nvSpPr>
          <p:cNvPr id="359" name="Google Shape;359;p5">
            <a:extLst>
              <a:ext uri="{FF2B5EF4-FFF2-40B4-BE49-F238E27FC236}">
                <a16:creationId xmlns:a16="http://schemas.microsoft.com/office/drawing/2014/main" id="{F2C1E991-F4C4-8199-393D-040165C3FD29}"/>
              </a:ext>
            </a:extLst>
          </p:cNvPr>
          <p:cNvSpPr/>
          <p:nvPr/>
        </p:nvSpPr>
        <p:spPr>
          <a:xfrm>
            <a:off x="6559644" y="4858429"/>
            <a:ext cx="1382454" cy="51967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400"/>
              <a:buFont typeface="Arial"/>
              <a:buNone/>
            </a:pPr>
            <a:endParaRPr sz="2400" b="0" i="0" u="none" strike="noStrike" cap="none" dirty="0">
              <a:solidFill>
                <a:srgbClr val="FFFFFF"/>
              </a:solidFill>
              <a:latin typeface="Arial"/>
              <a:ea typeface="Arial"/>
              <a:cs typeface="Arial"/>
              <a:sym typeface="Arial"/>
            </a:endParaRPr>
          </a:p>
        </p:txBody>
      </p:sp>
      <p:sp>
        <p:nvSpPr>
          <p:cNvPr id="30" name="Google Shape;358;p5">
            <a:extLst>
              <a:ext uri="{FF2B5EF4-FFF2-40B4-BE49-F238E27FC236}">
                <a16:creationId xmlns:a16="http://schemas.microsoft.com/office/drawing/2014/main" id="{59F61897-B448-6573-5BDD-71F49ABF291D}"/>
              </a:ext>
            </a:extLst>
          </p:cNvPr>
          <p:cNvSpPr/>
          <p:nvPr/>
        </p:nvSpPr>
        <p:spPr>
          <a:xfrm>
            <a:off x="6548268" y="4809170"/>
            <a:ext cx="1382454" cy="51967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400"/>
              <a:buFont typeface="Arial"/>
              <a:buNone/>
            </a:pPr>
            <a:endParaRPr sz="2400" b="0" i="0" u="none" strike="noStrike" cap="none" dirty="0">
              <a:solidFill>
                <a:srgbClr val="FFFFFF"/>
              </a:solidFill>
              <a:latin typeface="Arial"/>
              <a:ea typeface="Arial"/>
              <a:cs typeface="Arial"/>
              <a:sym typeface="Arial"/>
            </a:endParaRPr>
          </a:p>
        </p:txBody>
      </p:sp>
      <p:sp>
        <p:nvSpPr>
          <p:cNvPr id="6" name="CaixaDeTexto 5">
            <a:extLst>
              <a:ext uri="{FF2B5EF4-FFF2-40B4-BE49-F238E27FC236}">
                <a16:creationId xmlns:a16="http://schemas.microsoft.com/office/drawing/2014/main" id="{FF84529E-C30A-0215-5C7F-24B78ACB9BC8}"/>
              </a:ext>
            </a:extLst>
          </p:cNvPr>
          <p:cNvSpPr txBox="1"/>
          <p:nvPr/>
        </p:nvSpPr>
        <p:spPr>
          <a:xfrm>
            <a:off x="3048000" y="3020216"/>
            <a:ext cx="6096000" cy="369332"/>
          </a:xfrm>
          <a:prstGeom prst="rect">
            <a:avLst/>
          </a:prstGeom>
          <a:noFill/>
        </p:spPr>
        <p:txBody>
          <a:bodyPr wrap="square">
            <a:spAutoFit/>
          </a:bodyPr>
          <a:lstStyle/>
          <a:p>
            <a:pPr marL="0" marR="0" lvl="0" indent="0" algn="ctr" rtl="0">
              <a:lnSpc>
                <a:spcPct val="100000"/>
              </a:lnSpc>
              <a:spcBef>
                <a:spcPts val="0"/>
              </a:spcBef>
              <a:spcAft>
                <a:spcPts val="0"/>
              </a:spcAft>
              <a:buNone/>
            </a:pPr>
            <a:r>
              <a:rPr lang="pt-BR" b="1" i="0" u="none" strike="noStrike" cap="none" dirty="0">
                <a:solidFill>
                  <a:schemeClr val="lt1"/>
                </a:solidFill>
                <a:ea typeface="Arial"/>
                <a:cs typeface="Arial"/>
                <a:sym typeface="Arial"/>
              </a:rPr>
              <a:t>--</a:t>
            </a:r>
          </a:p>
        </p:txBody>
      </p:sp>
      <p:sp>
        <p:nvSpPr>
          <p:cNvPr id="361" name="Google Shape;361;p5">
            <a:extLst>
              <a:ext uri="{FF2B5EF4-FFF2-40B4-BE49-F238E27FC236}">
                <a16:creationId xmlns:a16="http://schemas.microsoft.com/office/drawing/2014/main" id="{93598602-4B06-10CF-0250-3E66D4AD4251}"/>
              </a:ext>
            </a:extLst>
          </p:cNvPr>
          <p:cNvSpPr txBox="1"/>
          <p:nvPr/>
        </p:nvSpPr>
        <p:spPr>
          <a:xfrm>
            <a:off x="288624" y="353293"/>
            <a:ext cx="9097423" cy="6087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pt-BR" sz="3200" b="1" i="0" u="none" strike="noStrike" cap="none" dirty="0">
                <a:solidFill>
                  <a:srgbClr val="595959"/>
                </a:solidFill>
                <a:latin typeface="Rambla"/>
                <a:ea typeface="Rambla"/>
                <a:cs typeface="Rambla"/>
                <a:sym typeface="Rambla"/>
              </a:rPr>
              <a:t>NÚMEROS CONSOLIDADOS DO PERÍODO</a:t>
            </a:r>
            <a:endParaRPr sz="3200" b="1" i="0" u="none" strike="noStrike" cap="none" dirty="0">
              <a:solidFill>
                <a:srgbClr val="000000"/>
              </a:solidFill>
              <a:latin typeface="Rambla"/>
              <a:ea typeface="Rambla"/>
              <a:cs typeface="Rambla"/>
              <a:sym typeface="Rambla"/>
            </a:endParaRPr>
          </a:p>
        </p:txBody>
      </p:sp>
      <p:pic>
        <p:nvPicPr>
          <p:cNvPr id="3" name="Imagem 2" descr="Ícone&#10;&#10;Descrição gerada automaticamente">
            <a:extLst>
              <a:ext uri="{FF2B5EF4-FFF2-40B4-BE49-F238E27FC236}">
                <a16:creationId xmlns:a16="http://schemas.microsoft.com/office/drawing/2014/main" id="{E2E1FD92-881C-E990-1238-5703310F5E9C}"/>
              </a:ext>
            </a:extLst>
          </p:cNvPr>
          <p:cNvPicPr>
            <a:picLocks noChangeAspect="1"/>
          </p:cNvPicPr>
          <p:nvPr/>
        </p:nvPicPr>
        <p:blipFill>
          <a:blip r:embed="rId3"/>
          <a:srcRect l="32339" t="25713" r="32318" b="25135"/>
          <a:stretch/>
        </p:blipFill>
        <p:spPr>
          <a:xfrm>
            <a:off x="6457704" y="1745594"/>
            <a:ext cx="865308" cy="676912"/>
          </a:xfrm>
          <a:prstGeom prst="rect">
            <a:avLst/>
          </a:prstGeom>
        </p:spPr>
      </p:pic>
      <p:sp>
        <p:nvSpPr>
          <p:cNvPr id="4" name="Google Shape;362;p5">
            <a:extLst>
              <a:ext uri="{FF2B5EF4-FFF2-40B4-BE49-F238E27FC236}">
                <a16:creationId xmlns:a16="http://schemas.microsoft.com/office/drawing/2014/main" id="{A669AC80-78F1-3ACA-AFE7-6055F218EC71}"/>
              </a:ext>
            </a:extLst>
          </p:cNvPr>
          <p:cNvSpPr/>
          <p:nvPr/>
        </p:nvSpPr>
        <p:spPr>
          <a:xfrm>
            <a:off x="5728953" y="2542053"/>
            <a:ext cx="2636614" cy="400110"/>
          </a:xfrm>
          <a:prstGeom prst="rect">
            <a:avLst/>
          </a:prstGeom>
          <a:noFill/>
          <a:ln>
            <a:noFill/>
          </a:ln>
        </p:spPr>
        <p:txBody>
          <a:bodyPr spcFirstLastPara="1" wrap="square" lIns="91425" tIns="45700" rIns="91425" bIns="45700" anchor="t" anchorCtr="0">
            <a:spAutoFit/>
          </a:bodyPr>
          <a:lstStyle/>
          <a:p>
            <a:pPr lvl="0" algn="ctr"/>
            <a:r>
              <a:rPr lang="pt-BR" sz="2000" b="1" i="0" u="none" strike="noStrike" cap="none" dirty="0">
                <a:solidFill>
                  <a:srgbClr val="595959"/>
                </a:solidFill>
                <a:latin typeface="Rambla"/>
                <a:ea typeface="Rambla"/>
                <a:cs typeface="Rambla"/>
                <a:sym typeface="Rambla"/>
              </a:rPr>
              <a:t>R$ </a:t>
            </a:r>
            <a:r>
              <a:rPr lang="pt-BR" sz="2000" b="1" dirty="0">
                <a:solidFill>
                  <a:srgbClr val="595959"/>
                </a:solidFill>
                <a:latin typeface="Rambla"/>
                <a:ea typeface="Rambla"/>
                <a:cs typeface="Rambla"/>
                <a:sym typeface="Rambla"/>
              </a:rPr>
              <a:t>2.989.559,09</a:t>
            </a:r>
            <a:endParaRPr dirty="0"/>
          </a:p>
        </p:txBody>
      </p:sp>
      <p:sp>
        <p:nvSpPr>
          <p:cNvPr id="5" name="Google Shape;332;p5">
            <a:extLst>
              <a:ext uri="{FF2B5EF4-FFF2-40B4-BE49-F238E27FC236}">
                <a16:creationId xmlns:a16="http://schemas.microsoft.com/office/drawing/2014/main" id="{91C36EDA-F500-03FA-CB9D-693A738776F4}"/>
              </a:ext>
            </a:extLst>
          </p:cNvPr>
          <p:cNvSpPr/>
          <p:nvPr/>
        </p:nvSpPr>
        <p:spPr>
          <a:xfrm>
            <a:off x="2165501" y="4018128"/>
            <a:ext cx="2636614" cy="707846"/>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None/>
            </a:pPr>
            <a:r>
              <a:rPr lang="pt-BR" sz="2000" b="1" dirty="0">
                <a:solidFill>
                  <a:srgbClr val="595959"/>
                </a:solidFill>
                <a:latin typeface="Rambla"/>
                <a:ea typeface="Rambla"/>
                <a:cs typeface="Rambla"/>
                <a:sym typeface="Rambla"/>
              </a:rPr>
              <a:t>  159 MATÉRIAS DOS DEMAIS ESTADOS</a:t>
            </a:r>
            <a:endParaRPr sz="2000" b="1" dirty="0">
              <a:solidFill>
                <a:srgbClr val="595959"/>
              </a:solidFill>
              <a:latin typeface="Rambla"/>
              <a:ea typeface="Rambla"/>
              <a:cs typeface="Rambla"/>
            </a:endParaRPr>
          </a:p>
        </p:txBody>
      </p:sp>
      <p:pic>
        <p:nvPicPr>
          <p:cNvPr id="7" name="Imagem 6" descr="Ícone&#10;&#10;Descrição gerada automaticamente">
            <a:extLst>
              <a:ext uri="{FF2B5EF4-FFF2-40B4-BE49-F238E27FC236}">
                <a16:creationId xmlns:a16="http://schemas.microsoft.com/office/drawing/2014/main" id="{712FBE68-38EA-3F77-5D71-B40FC8AE1E7F}"/>
              </a:ext>
            </a:extLst>
          </p:cNvPr>
          <p:cNvPicPr>
            <a:picLocks noChangeAspect="1"/>
          </p:cNvPicPr>
          <p:nvPr/>
        </p:nvPicPr>
        <p:blipFill>
          <a:blip r:embed="rId3"/>
          <a:srcRect l="32339" t="25713" r="32318" b="25135"/>
          <a:stretch/>
        </p:blipFill>
        <p:spPr>
          <a:xfrm>
            <a:off x="6400159" y="3576470"/>
            <a:ext cx="865308" cy="676912"/>
          </a:xfrm>
          <a:prstGeom prst="rect">
            <a:avLst/>
          </a:prstGeom>
        </p:spPr>
      </p:pic>
      <p:sp>
        <p:nvSpPr>
          <p:cNvPr id="8" name="Google Shape;362;p5">
            <a:extLst>
              <a:ext uri="{FF2B5EF4-FFF2-40B4-BE49-F238E27FC236}">
                <a16:creationId xmlns:a16="http://schemas.microsoft.com/office/drawing/2014/main" id="{A9F2C3A5-8C90-636D-C0E4-3041A1A66C72}"/>
              </a:ext>
            </a:extLst>
          </p:cNvPr>
          <p:cNvSpPr/>
          <p:nvPr/>
        </p:nvSpPr>
        <p:spPr>
          <a:xfrm>
            <a:off x="5735881" y="4356995"/>
            <a:ext cx="2636614" cy="400110"/>
          </a:xfrm>
          <a:prstGeom prst="rect">
            <a:avLst/>
          </a:prstGeom>
          <a:noFill/>
          <a:ln>
            <a:noFill/>
          </a:ln>
        </p:spPr>
        <p:txBody>
          <a:bodyPr spcFirstLastPara="1" wrap="square" lIns="91425" tIns="45700" rIns="91425" bIns="45700" anchor="t" anchorCtr="0">
            <a:spAutoFit/>
          </a:bodyPr>
          <a:lstStyle/>
          <a:p>
            <a:pPr lvl="0" algn="ctr"/>
            <a:r>
              <a:rPr lang="pt-BR" sz="2000" b="1" i="0" u="none" strike="noStrike" cap="none" dirty="0">
                <a:solidFill>
                  <a:srgbClr val="595959"/>
                </a:solidFill>
                <a:latin typeface="Rambla"/>
                <a:ea typeface="Rambla"/>
                <a:cs typeface="Rambla"/>
                <a:sym typeface="Rambla"/>
              </a:rPr>
              <a:t>R$ </a:t>
            </a:r>
            <a:r>
              <a:rPr lang="pt-BR" sz="2000" b="1" dirty="0">
                <a:solidFill>
                  <a:srgbClr val="595959"/>
                </a:solidFill>
                <a:latin typeface="Rambla"/>
                <a:ea typeface="Rambla"/>
                <a:cs typeface="Rambla"/>
                <a:sym typeface="Rambla"/>
              </a:rPr>
              <a:t>1.545.594,60</a:t>
            </a:r>
            <a:endParaRPr dirty="0"/>
          </a:p>
        </p:txBody>
      </p:sp>
    </p:spTree>
    <p:extLst>
      <p:ext uri="{BB962C8B-B14F-4D97-AF65-F5344CB8AC3E}">
        <p14:creationId xmlns:p14="http://schemas.microsoft.com/office/powerpoint/2010/main" val="4220966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5"/>
          <p:cNvSpPr/>
          <p:nvPr/>
        </p:nvSpPr>
        <p:spPr>
          <a:xfrm>
            <a:off x="10728960" y="6045899"/>
            <a:ext cx="1226484" cy="6351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31" name="Google Shape;331;p5"/>
          <p:cNvCxnSpPr/>
          <p:nvPr/>
        </p:nvCxnSpPr>
        <p:spPr>
          <a:xfrm>
            <a:off x="236553" y="0"/>
            <a:ext cx="0" cy="1381500"/>
          </a:xfrm>
          <a:prstGeom prst="straightConnector1">
            <a:avLst/>
          </a:prstGeom>
          <a:noFill/>
          <a:ln w="25400" cap="flat" cmpd="sng">
            <a:solidFill>
              <a:srgbClr val="33BAAB"/>
            </a:solidFill>
            <a:prstDash val="solid"/>
            <a:miter lim="8000"/>
            <a:headEnd type="none" w="sm" len="sm"/>
            <a:tailEnd type="none" w="sm" len="sm"/>
          </a:ln>
        </p:spPr>
      </p:cxnSp>
      <p:sp>
        <p:nvSpPr>
          <p:cNvPr id="358" name="Google Shape;358;p5"/>
          <p:cNvSpPr/>
          <p:nvPr/>
        </p:nvSpPr>
        <p:spPr>
          <a:xfrm>
            <a:off x="6559644" y="4097210"/>
            <a:ext cx="1382454" cy="51967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pt-BR" sz="2400" b="1" i="0" u="none" strike="noStrike" cap="none">
                <a:solidFill>
                  <a:srgbClr val="FFFFFF"/>
                </a:solidFill>
                <a:latin typeface="Rambla"/>
                <a:ea typeface="Rambla"/>
                <a:cs typeface="Rambla"/>
                <a:sym typeface="Rambla"/>
              </a:rPr>
              <a:t>-</a:t>
            </a:r>
            <a:endParaRPr sz="2400" b="0" i="0" u="none" strike="noStrike" cap="none">
              <a:solidFill>
                <a:srgbClr val="FFFFFF"/>
              </a:solidFill>
              <a:latin typeface="Arial"/>
              <a:ea typeface="Arial"/>
              <a:cs typeface="Arial"/>
              <a:sym typeface="Arial"/>
            </a:endParaRPr>
          </a:p>
        </p:txBody>
      </p:sp>
      <p:sp>
        <p:nvSpPr>
          <p:cNvPr id="360" name="Google Shape;360;p5"/>
          <p:cNvSpPr/>
          <p:nvPr/>
        </p:nvSpPr>
        <p:spPr>
          <a:xfrm>
            <a:off x="6559644" y="5669832"/>
            <a:ext cx="1382454" cy="51967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pt-BR" sz="2400" b="1" i="0" u="none" strike="noStrike" cap="none" dirty="0">
                <a:solidFill>
                  <a:srgbClr val="FFFFFF"/>
                </a:solidFill>
                <a:latin typeface="Rambla"/>
                <a:ea typeface="Rambla"/>
                <a:cs typeface="Rambla"/>
                <a:sym typeface="Rambla"/>
              </a:rPr>
              <a:t>04</a:t>
            </a:r>
            <a:endParaRPr sz="2400" b="0" i="0" u="none" strike="noStrike" cap="none" dirty="0">
              <a:solidFill>
                <a:srgbClr val="FFFFFF"/>
              </a:solidFill>
              <a:latin typeface="Arial"/>
              <a:ea typeface="Arial"/>
              <a:cs typeface="Arial"/>
              <a:sym typeface="Arial"/>
            </a:endParaRPr>
          </a:p>
        </p:txBody>
      </p:sp>
      <p:sp>
        <p:nvSpPr>
          <p:cNvPr id="361" name="Google Shape;361;p5"/>
          <p:cNvSpPr txBox="1"/>
          <p:nvPr/>
        </p:nvSpPr>
        <p:spPr>
          <a:xfrm>
            <a:off x="232375" y="757212"/>
            <a:ext cx="11727300" cy="6087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rgbClr val="000000"/>
              </a:solidFill>
              <a:latin typeface="Rambla"/>
              <a:ea typeface="Rambla"/>
              <a:cs typeface="Rambla"/>
              <a:sym typeface="Rambla"/>
            </a:endParaRPr>
          </a:p>
        </p:txBody>
      </p:sp>
      <p:sp>
        <p:nvSpPr>
          <p:cNvPr id="31" name="Google Shape;370;p6"/>
          <p:cNvSpPr txBox="1"/>
          <p:nvPr/>
        </p:nvSpPr>
        <p:spPr>
          <a:xfrm>
            <a:off x="384775" y="463106"/>
            <a:ext cx="11727300" cy="6087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rgbClr val="000000"/>
              </a:solidFill>
              <a:latin typeface="Rambla"/>
              <a:ea typeface="Rambla"/>
              <a:cs typeface="Rambla"/>
              <a:sym typeface="Rambla"/>
            </a:endParaRPr>
          </a:p>
        </p:txBody>
      </p:sp>
      <p:sp>
        <p:nvSpPr>
          <p:cNvPr id="32" name="Google Shape;370;p6"/>
          <p:cNvSpPr txBox="1"/>
          <p:nvPr/>
        </p:nvSpPr>
        <p:spPr>
          <a:xfrm>
            <a:off x="695817" y="195479"/>
            <a:ext cx="11727300" cy="6087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pt-BR" sz="3200" b="1" i="0" u="none" strike="noStrike" cap="none" dirty="0">
                <a:solidFill>
                  <a:srgbClr val="595959"/>
                </a:solidFill>
                <a:latin typeface="Rambla"/>
                <a:ea typeface="Rambla"/>
                <a:cs typeface="Rambla"/>
                <a:sym typeface="Rambla"/>
              </a:rPr>
              <a:t>ESTRATÉGIAS E OBJETIVOS</a:t>
            </a:r>
            <a:endParaRPr sz="3200" b="1" i="0" u="none" strike="noStrike" cap="none" dirty="0">
              <a:solidFill>
                <a:srgbClr val="000000"/>
              </a:solidFill>
              <a:latin typeface="Rambla"/>
              <a:ea typeface="Rambla"/>
              <a:cs typeface="Rambla"/>
              <a:sym typeface="Rambla"/>
            </a:endParaRPr>
          </a:p>
        </p:txBody>
      </p:sp>
      <p:grpSp>
        <p:nvGrpSpPr>
          <p:cNvPr id="33" name="Google Shape;376;p6"/>
          <p:cNvGrpSpPr/>
          <p:nvPr/>
        </p:nvGrpSpPr>
        <p:grpSpPr>
          <a:xfrm>
            <a:off x="1765005" y="1098285"/>
            <a:ext cx="2721935" cy="2250971"/>
            <a:chOff x="9478962" y="2942767"/>
            <a:chExt cx="4685905" cy="2127619"/>
          </a:xfrm>
        </p:grpSpPr>
        <p:grpSp>
          <p:nvGrpSpPr>
            <p:cNvPr id="34" name="Google Shape;377;p6"/>
            <p:cNvGrpSpPr/>
            <p:nvPr/>
          </p:nvGrpSpPr>
          <p:grpSpPr>
            <a:xfrm>
              <a:off x="9478962" y="3816201"/>
              <a:ext cx="4403692" cy="489971"/>
              <a:chOff x="6593063" y="8761308"/>
              <a:chExt cx="4667400" cy="519313"/>
            </a:xfrm>
          </p:grpSpPr>
          <p:sp>
            <p:nvSpPr>
              <p:cNvPr id="36" name="Google Shape;378;p6"/>
              <p:cNvSpPr/>
              <p:nvPr/>
            </p:nvSpPr>
            <p:spPr>
              <a:xfrm>
                <a:off x="6593063" y="8761308"/>
                <a:ext cx="4667400" cy="4836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pt-BR" sz="2000" b="1" i="0" u="none" strike="noStrike" cap="none">
                    <a:solidFill>
                      <a:schemeClr val="dk2"/>
                    </a:solidFill>
                    <a:latin typeface="Rambla"/>
                    <a:ea typeface="Rambla"/>
                    <a:cs typeface="Rambla"/>
                    <a:sym typeface="Rambla"/>
                  </a:rPr>
                  <a:t>AÇÕES</a:t>
                </a:r>
                <a:endParaRPr sz="800" b="0" i="0" u="none" strike="noStrike" cap="none">
                  <a:solidFill>
                    <a:schemeClr val="dk2"/>
                  </a:solidFill>
                  <a:latin typeface="Rambla"/>
                  <a:ea typeface="Rambla"/>
                  <a:cs typeface="Rambla"/>
                  <a:sym typeface="Rambla"/>
                </a:endParaRPr>
              </a:p>
            </p:txBody>
          </p:sp>
          <p:sp>
            <p:nvSpPr>
              <p:cNvPr id="37" name="Google Shape;379;p6"/>
              <p:cNvSpPr/>
              <p:nvPr/>
            </p:nvSpPr>
            <p:spPr>
              <a:xfrm>
                <a:off x="6593063" y="8962621"/>
                <a:ext cx="4667400" cy="3180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pt-BR" sz="2000" dirty="0">
                    <a:solidFill>
                      <a:schemeClr val="dk1"/>
                    </a:solidFill>
                    <a:latin typeface="Rambla"/>
                    <a:ea typeface="Rambla"/>
                    <a:cs typeface="Rambla"/>
                    <a:sym typeface="Rambla"/>
                  </a:rPr>
                  <a:t>     </a:t>
                </a:r>
                <a:r>
                  <a:rPr lang="pt-BR" sz="2000" b="0" i="0" u="none" strike="noStrike" cap="none" dirty="0">
                    <a:solidFill>
                      <a:schemeClr val="dk1"/>
                    </a:solidFill>
                    <a:latin typeface="Rambla"/>
                    <a:ea typeface="Rambla"/>
                    <a:cs typeface="Rambla"/>
                    <a:sym typeface="Rambla"/>
                  </a:rPr>
                  <a:t>desenvolvidas</a:t>
                </a:r>
                <a:endParaRPr sz="800" b="0" i="0" u="none" strike="noStrike" cap="none" dirty="0">
                  <a:solidFill>
                    <a:schemeClr val="dk1"/>
                  </a:solidFill>
                  <a:latin typeface="Rambla"/>
                  <a:ea typeface="Rambla"/>
                  <a:cs typeface="Rambla"/>
                  <a:sym typeface="Rambla"/>
                </a:endParaRPr>
              </a:p>
            </p:txBody>
          </p:sp>
        </p:grpSp>
        <p:pic>
          <p:nvPicPr>
            <p:cNvPr id="35" name="Google Shape;380;p6"/>
            <p:cNvPicPr preferRelativeResize="0"/>
            <p:nvPr/>
          </p:nvPicPr>
          <p:blipFill rotWithShape="1">
            <a:blip r:embed="rId3">
              <a:alphaModFix/>
            </a:blip>
            <a:srcRect/>
            <a:stretch/>
          </p:blipFill>
          <p:spPr>
            <a:xfrm rot="5400000">
              <a:off x="13078198" y="3983717"/>
              <a:ext cx="2127619" cy="45719"/>
            </a:xfrm>
            <a:prstGeom prst="rect">
              <a:avLst/>
            </a:prstGeom>
            <a:noFill/>
            <a:ln>
              <a:noFill/>
            </a:ln>
          </p:spPr>
        </p:pic>
      </p:grpSp>
      <p:pic>
        <p:nvPicPr>
          <p:cNvPr id="38" name="Google Shape;372;p6" descr="Documento com preenchimento sólido"/>
          <p:cNvPicPr preferRelativeResize="0"/>
          <p:nvPr/>
        </p:nvPicPr>
        <p:blipFill rotWithShape="1">
          <a:blip r:embed="rId4">
            <a:alphaModFix/>
          </a:blip>
          <a:srcRect/>
          <a:stretch/>
        </p:blipFill>
        <p:spPr>
          <a:xfrm>
            <a:off x="4718717" y="1475044"/>
            <a:ext cx="370727" cy="370727"/>
          </a:xfrm>
          <a:prstGeom prst="rect">
            <a:avLst/>
          </a:prstGeom>
          <a:noFill/>
          <a:ln>
            <a:noFill/>
          </a:ln>
        </p:spPr>
      </p:pic>
      <p:sp>
        <p:nvSpPr>
          <p:cNvPr id="39" name="Google Shape;374;p6"/>
          <p:cNvSpPr/>
          <p:nvPr/>
        </p:nvSpPr>
        <p:spPr>
          <a:xfrm>
            <a:off x="5142790" y="1358750"/>
            <a:ext cx="7096650" cy="584735"/>
          </a:xfrm>
          <a:prstGeom prst="rect">
            <a:avLst/>
          </a:prstGeom>
          <a:noFill/>
          <a:ln>
            <a:noFill/>
          </a:ln>
        </p:spPr>
        <p:txBody>
          <a:bodyPr spcFirstLastPara="1" wrap="square" lIns="91425" tIns="45700" rIns="91425" bIns="45700" anchor="ctr" anchorCtr="0">
            <a:spAutoFit/>
          </a:bodyPr>
          <a:lstStyle/>
          <a:p>
            <a:pPr marL="0" marR="0" lvl="0" indent="0" algn="just" rtl="0">
              <a:lnSpc>
                <a:spcPct val="100000"/>
              </a:lnSpc>
              <a:spcBef>
                <a:spcPts val="0"/>
              </a:spcBef>
              <a:spcAft>
                <a:spcPts val="0"/>
              </a:spcAft>
              <a:buNone/>
            </a:pPr>
            <a:r>
              <a:rPr lang="pt-BR" sz="1600" b="1" i="0" u="none" strike="noStrike" cap="none" dirty="0">
                <a:solidFill>
                  <a:srgbClr val="2D3847"/>
                </a:solidFill>
                <a:ea typeface="Rambla"/>
                <a:cs typeface="Rambla"/>
                <a:sym typeface="Rambla"/>
              </a:rPr>
              <a:t>textos</a:t>
            </a:r>
            <a:r>
              <a:rPr lang="pt-BR" sz="1600" b="0" i="0" u="none" strike="noStrike" cap="none" dirty="0">
                <a:solidFill>
                  <a:srgbClr val="2D3847"/>
                </a:solidFill>
                <a:ea typeface="Rambla"/>
                <a:cs typeface="Rambla"/>
                <a:sym typeface="Rambla"/>
              </a:rPr>
              <a:t> produzidos: </a:t>
            </a:r>
            <a:r>
              <a:rPr lang="pt-BR" sz="1600" b="0" i="1" u="none" strike="noStrike" cap="none" dirty="0">
                <a:solidFill>
                  <a:srgbClr val="2D3847"/>
                </a:solidFill>
                <a:ea typeface="Rambla"/>
                <a:cs typeface="Rambla"/>
                <a:sym typeface="Rambla"/>
              </a:rPr>
              <a:t>08, além de sugestões de pauta segmentadas conforme o perfil editorial de cada veículo </a:t>
            </a:r>
            <a:endParaRPr sz="1600" i="1" dirty="0"/>
          </a:p>
        </p:txBody>
      </p:sp>
      <p:pic>
        <p:nvPicPr>
          <p:cNvPr id="40" name="Google Shape;381;p6" descr="Microfone de rádio com preenchimento sólido"/>
          <p:cNvPicPr preferRelativeResize="0"/>
          <p:nvPr/>
        </p:nvPicPr>
        <p:blipFill rotWithShape="1">
          <a:blip r:embed="rId5">
            <a:alphaModFix/>
          </a:blip>
          <a:srcRect/>
          <a:stretch/>
        </p:blipFill>
        <p:spPr>
          <a:xfrm>
            <a:off x="4766705" y="2151133"/>
            <a:ext cx="296066" cy="296066"/>
          </a:xfrm>
          <a:prstGeom prst="rect">
            <a:avLst/>
          </a:prstGeom>
          <a:noFill/>
          <a:ln>
            <a:noFill/>
          </a:ln>
        </p:spPr>
      </p:pic>
      <p:sp>
        <p:nvSpPr>
          <p:cNvPr id="41" name="Google Shape;382;p6"/>
          <p:cNvSpPr/>
          <p:nvPr/>
        </p:nvSpPr>
        <p:spPr>
          <a:xfrm>
            <a:off x="5116116" y="2008435"/>
            <a:ext cx="7075884" cy="584735"/>
          </a:xfrm>
          <a:prstGeom prst="rect">
            <a:avLst/>
          </a:prstGeom>
          <a:noFill/>
          <a:ln>
            <a:noFill/>
          </a:ln>
        </p:spPr>
        <p:txBody>
          <a:bodyPr spcFirstLastPara="1" wrap="square" lIns="91425" tIns="45700" rIns="91425" bIns="45700" anchor="ctr" anchorCtr="0">
            <a:spAutoFit/>
          </a:bodyPr>
          <a:lstStyle/>
          <a:p>
            <a:pPr lvl="0" algn="just"/>
            <a:r>
              <a:rPr lang="pt-BR" sz="1600" b="1" i="0" u="none" strike="noStrike" cap="none" dirty="0">
                <a:solidFill>
                  <a:srgbClr val="2D3847"/>
                </a:solidFill>
                <a:ea typeface="Rambla"/>
                <a:cs typeface="Rambla"/>
                <a:sym typeface="Rambla"/>
              </a:rPr>
              <a:t>atendimento </a:t>
            </a:r>
            <a:r>
              <a:rPr lang="pt-BR" sz="1600" i="0" u="none" strike="noStrike" cap="none" dirty="0">
                <a:solidFill>
                  <a:srgbClr val="2D3847"/>
                </a:solidFill>
                <a:ea typeface="Rambla"/>
                <a:cs typeface="Rambla"/>
                <a:sym typeface="Rambla"/>
              </a:rPr>
              <a:t>à</a:t>
            </a:r>
            <a:r>
              <a:rPr lang="pt-BR" sz="1600" b="1" i="0" u="none" strike="noStrike" cap="none" dirty="0">
                <a:solidFill>
                  <a:srgbClr val="2D3847"/>
                </a:solidFill>
                <a:ea typeface="Rambla"/>
                <a:cs typeface="Rambla"/>
                <a:sym typeface="Rambla"/>
              </a:rPr>
              <a:t> </a:t>
            </a:r>
            <a:r>
              <a:rPr lang="pt-BR" sz="1600" dirty="0">
                <a:solidFill>
                  <a:srgbClr val="2D3847"/>
                </a:solidFill>
                <a:ea typeface="Rambla"/>
                <a:cs typeface="Rambla"/>
                <a:sym typeface="Rambla"/>
              </a:rPr>
              <a:t>imprensa: </a:t>
            </a:r>
            <a:r>
              <a:rPr lang="pt-BR" sz="1600" i="1" dirty="0">
                <a:solidFill>
                  <a:srgbClr val="2D3847"/>
                </a:solidFill>
                <a:ea typeface="Rambla"/>
                <a:cs typeface="Rambla"/>
                <a:sym typeface="Rambla"/>
              </a:rPr>
              <a:t>362 contatos estratégicos para propor pauta e compartilhar informações relevantes</a:t>
            </a:r>
            <a:endParaRPr sz="1600" b="1" i="1" dirty="0"/>
          </a:p>
        </p:txBody>
      </p:sp>
      <p:pic>
        <p:nvPicPr>
          <p:cNvPr id="42" name="Google Shape;373;p6" descr="Na mosca com preenchimento sólido"/>
          <p:cNvPicPr preferRelativeResize="0"/>
          <p:nvPr/>
        </p:nvPicPr>
        <p:blipFill rotWithShape="1">
          <a:blip r:embed="rId6">
            <a:alphaModFix/>
          </a:blip>
          <a:srcRect/>
          <a:stretch/>
        </p:blipFill>
        <p:spPr>
          <a:xfrm>
            <a:off x="4774716" y="2711926"/>
            <a:ext cx="370727" cy="370727"/>
          </a:xfrm>
          <a:prstGeom prst="rect">
            <a:avLst/>
          </a:prstGeom>
          <a:noFill/>
          <a:ln>
            <a:noFill/>
          </a:ln>
        </p:spPr>
      </p:pic>
      <p:sp>
        <p:nvSpPr>
          <p:cNvPr id="43" name="Google Shape;375;p6"/>
          <p:cNvSpPr/>
          <p:nvPr/>
        </p:nvSpPr>
        <p:spPr>
          <a:xfrm>
            <a:off x="5132142" y="2644620"/>
            <a:ext cx="7016218" cy="1077178"/>
          </a:xfrm>
          <a:prstGeom prst="rect">
            <a:avLst/>
          </a:prstGeom>
          <a:noFill/>
          <a:ln>
            <a:noFill/>
          </a:ln>
        </p:spPr>
        <p:txBody>
          <a:bodyPr spcFirstLastPara="1" wrap="square" lIns="91425" tIns="45700" rIns="91425" bIns="45700" anchor="ctr" anchorCtr="0">
            <a:spAutoFit/>
          </a:bodyPr>
          <a:lstStyle/>
          <a:p>
            <a:pPr lvl="0" algn="just"/>
            <a:r>
              <a:rPr lang="pt-BR" sz="1600" b="1" i="0" u="none" strike="noStrike" cap="none" dirty="0">
                <a:solidFill>
                  <a:srgbClr val="2D3847"/>
                </a:solidFill>
                <a:ea typeface="Rambla"/>
                <a:cs typeface="Rambla"/>
                <a:sym typeface="Rambla"/>
              </a:rPr>
              <a:t>outras</a:t>
            </a:r>
            <a:r>
              <a:rPr lang="pt-BR" sz="1600" b="0" i="0" u="none" strike="noStrike" cap="none" dirty="0">
                <a:solidFill>
                  <a:srgbClr val="2D3847"/>
                </a:solidFill>
                <a:ea typeface="Rambla"/>
                <a:cs typeface="Rambla"/>
                <a:sym typeface="Rambla"/>
              </a:rPr>
              <a:t> ações: </a:t>
            </a:r>
            <a:r>
              <a:rPr lang="pt-BR" sz="1600" b="0" i="1" u="none" strike="noStrike" cap="none" spc="-10" dirty="0">
                <a:solidFill>
                  <a:srgbClr val="2D3847"/>
                </a:solidFill>
                <a:ea typeface="Rambla"/>
                <a:cs typeface="Calibri"/>
                <a:sym typeface="Rambla"/>
              </a:rPr>
              <a:t>Curadoria de mailing para envio de </a:t>
            </a:r>
            <a:r>
              <a:rPr lang="pt-BR" sz="1600" b="0" i="1" u="none" strike="noStrike" cap="none" spc="-10" dirty="0" err="1">
                <a:solidFill>
                  <a:srgbClr val="2D3847"/>
                </a:solidFill>
                <a:ea typeface="Rambla"/>
                <a:cs typeface="Calibri"/>
                <a:sym typeface="Rambla"/>
              </a:rPr>
              <a:t>press</a:t>
            </a:r>
            <a:r>
              <a:rPr lang="pt-BR" sz="1600" b="0" i="1" u="none" strike="noStrike" cap="none" spc="-10" dirty="0">
                <a:solidFill>
                  <a:srgbClr val="2D3847"/>
                </a:solidFill>
                <a:ea typeface="Rambla"/>
                <a:cs typeface="Calibri"/>
                <a:sym typeface="Rambla"/>
              </a:rPr>
              <a:t> kit seguido de follow </a:t>
            </a:r>
            <a:r>
              <a:rPr lang="pt-BR" sz="1600" b="0" i="1" u="none" strike="noStrike" cap="none" spc="-10" dirty="0" err="1">
                <a:solidFill>
                  <a:srgbClr val="2D3847"/>
                </a:solidFill>
                <a:ea typeface="Rambla"/>
                <a:cs typeface="Calibri"/>
                <a:sym typeface="Rambla"/>
              </a:rPr>
              <a:t>up</a:t>
            </a:r>
            <a:r>
              <a:rPr lang="pt-BR" sz="1600" b="0" i="1" u="none" strike="noStrike" cap="none" spc="-10" dirty="0">
                <a:solidFill>
                  <a:srgbClr val="2D3847"/>
                </a:solidFill>
                <a:ea typeface="Rambla"/>
                <a:cs typeface="Calibri"/>
                <a:sym typeface="Rambla"/>
              </a:rPr>
              <a:t>;</a:t>
            </a:r>
            <a:r>
              <a:rPr lang="pt-BR" sz="1600" i="1" spc="-10" dirty="0">
                <a:solidFill>
                  <a:srgbClr val="2D3847"/>
                </a:solidFill>
                <a:ea typeface="Rambla"/>
                <a:cs typeface="Calibri"/>
                <a:sym typeface="Rambla"/>
              </a:rPr>
              <a:t> contatos constantes com a imprensa para envio de conteúdos e agendamento de entrevistas; acompanhamento da equipe Infinita em todos os dias do evento para suporte à imprensa e intermediação de entrevistas com a Tânia Machado. </a:t>
            </a:r>
            <a:endParaRPr sz="1600" b="1" i="1" dirty="0"/>
          </a:p>
        </p:txBody>
      </p:sp>
      <p:sp>
        <p:nvSpPr>
          <p:cNvPr id="44" name="Google Shape;369;p6"/>
          <p:cNvSpPr/>
          <p:nvPr/>
        </p:nvSpPr>
        <p:spPr>
          <a:xfrm>
            <a:off x="727312" y="3774935"/>
            <a:ext cx="10873285" cy="2783251"/>
          </a:xfrm>
          <a:prstGeom prst="rect">
            <a:avLst/>
          </a:prstGeom>
          <a:noFill/>
          <a:ln>
            <a:noFill/>
          </a:ln>
        </p:spPr>
        <p:txBody>
          <a:bodyPr spcFirstLastPara="1" wrap="square" lIns="121900" tIns="60925" rIns="121900" bIns="60925" anchor="ctr" anchorCtr="0">
            <a:noAutofit/>
          </a:bodyPr>
          <a:lstStyle/>
          <a:p>
            <a:pPr marL="137750" marR="0" lvl="0" algn="just" rtl="0">
              <a:lnSpc>
                <a:spcPct val="100000"/>
              </a:lnSpc>
              <a:spcBef>
                <a:spcPts val="0"/>
              </a:spcBef>
              <a:spcAft>
                <a:spcPts val="0"/>
              </a:spcAft>
              <a:buClr>
                <a:srgbClr val="595959"/>
              </a:buClr>
              <a:buSzPts val="1100"/>
            </a:pPr>
            <a:r>
              <a:rPr lang="en-US" sz="1600" dirty="0">
                <a:solidFill>
                  <a:srgbClr val="595959"/>
                </a:solidFill>
                <a:latin typeface="Rambla"/>
                <a:ea typeface="Rambla"/>
                <a:cs typeface="Rambla"/>
                <a:sym typeface="Rambla"/>
              </a:rPr>
              <a:t>  </a:t>
            </a:r>
          </a:p>
        </p:txBody>
      </p:sp>
      <p:sp>
        <p:nvSpPr>
          <p:cNvPr id="2" name="CaixaDeTexto 1"/>
          <p:cNvSpPr txBox="1"/>
          <p:nvPr/>
        </p:nvSpPr>
        <p:spPr>
          <a:xfrm>
            <a:off x="67206" y="3663239"/>
            <a:ext cx="11955444" cy="4793876"/>
          </a:xfrm>
          <a:prstGeom prst="rect">
            <a:avLst/>
          </a:prstGeom>
          <a:noFill/>
        </p:spPr>
        <p:txBody>
          <a:bodyPr wrap="square" rtlCol="0">
            <a:spAutoFit/>
          </a:bodyPr>
          <a:lstStyle/>
          <a:p>
            <a:pPr algn="just" fontAlgn="t">
              <a:lnSpc>
                <a:spcPct val="200000"/>
              </a:lnSpc>
            </a:pPr>
            <a:r>
              <a:rPr lang="pt-BR" sz="1500" dirty="0"/>
              <a:t>A assessoria de imprensa iniciou o trabalho de divulgação em julho e adotou como estratégia a distribuição de releases e pautas com diferentes enfoques para cada período. Assim, foi possível manter o tema – a FNA – ‘aquecido’, estimulando o interesse contínuo da imprensa.</a:t>
            </a:r>
          </a:p>
          <a:p>
            <a:pPr algn="just" fontAlgn="t">
              <a:lnSpc>
                <a:spcPct val="200000"/>
              </a:lnSpc>
            </a:pPr>
            <a:r>
              <a:rPr lang="pt-BR" sz="1500" dirty="0"/>
              <a:t>Destaque para reportagens dos jornais Cidade Conecta, Estado de Minas, Diário do Comércio e O Tempo, rádios CBN e 98 News, TVs Rede Minas, Band Minas, Alterosa e Canção Nova. </a:t>
            </a:r>
          </a:p>
          <a:p>
            <a:pPr algn="just" fontAlgn="t">
              <a:lnSpc>
                <a:spcPct val="200000"/>
              </a:lnSpc>
            </a:pPr>
            <a:r>
              <a:rPr lang="pt-BR" sz="1500" dirty="0"/>
              <a:t>Presença de 04 jornalistas da Infinita Comunicação ao longo de todo o evento para oferecer suporte especializado e acolhimento aos jornalistas, bem como organizar e intermediar as entrevistas, o que contribuiu para ampliar a cobertura e elevar a qualidade das publicações. </a:t>
            </a:r>
          </a:p>
          <a:p>
            <a:pPr algn="just">
              <a:lnSpc>
                <a:spcPct val="200000"/>
              </a:lnSpc>
            </a:pPr>
            <a:endParaRPr lang="pt-BR" sz="1600" dirty="0"/>
          </a:p>
          <a:p>
            <a:pPr algn="just">
              <a:lnSpc>
                <a:spcPct val="150000"/>
              </a:lnSpc>
            </a:pPr>
            <a:endParaRPr lang="pt-BR" sz="1600" dirty="0"/>
          </a:p>
          <a:p>
            <a:pPr algn="just">
              <a:lnSpc>
                <a:spcPct val="150000"/>
              </a:lnSpc>
            </a:pPr>
            <a:endParaRPr lang="pt-BR" sz="1600" dirty="0"/>
          </a:p>
          <a:p>
            <a:pPr algn="just">
              <a:lnSpc>
                <a:spcPct val="150000"/>
              </a:lnSpc>
            </a:pPr>
            <a:r>
              <a:rPr lang="pt-BR" sz="1600" dirty="0"/>
              <a:t> </a:t>
            </a:r>
          </a:p>
          <a:p>
            <a:pPr algn="just">
              <a:lnSpc>
                <a:spcPct val="150000"/>
              </a:lnSpc>
            </a:pPr>
            <a:endParaRPr lang="pt-BR" sz="1600" dirty="0"/>
          </a:p>
        </p:txBody>
      </p:sp>
    </p:spTree>
    <p:extLst>
      <p:ext uri="{BB962C8B-B14F-4D97-AF65-F5344CB8AC3E}">
        <p14:creationId xmlns:p14="http://schemas.microsoft.com/office/powerpoint/2010/main" val="37876925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cxnSp>
        <p:nvCxnSpPr>
          <p:cNvPr id="331" name="Google Shape;331;p5"/>
          <p:cNvCxnSpPr/>
          <p:nvPr/>
        </p:nvCxnSpPr>
        <p:spPr>
          <a:xfrm>
            <a:off x="236553" y="0"/>
            <a:ext cx="0" cy="1381500"/>
          </a:xfrm>
          <a:prstGeom prst="straightConnector1">
            <a:avLst/>
          </a:prstGeom>
          <a:noFill/>
          <a:ln w="25400" cap="flat" cmpd="sng">
            <a:solidFill>
              <a:srgbClr val="33BAAB"/>
            </a:solidFill>
            <a:prstDash val="solid"/>
            <a:miter lim="8000"/>
            <a:headEnd type="none" w="sm" len="sm"/>
            <a:tailEnd type="none" w="sm" len="sm"/>
          </a:ln>
        </p:spPr>
      </p:cxnSp>
      <p:sp>
        <p:nvSpPr>
          <p:cNvPr id="360" name="Google Shape;360;p5"/>
          <p:cNvSpPr/>
          <p:nvPr/>
        </p:nvSpPr>
        <p:spPr>
          <a:xfrm>
            <a:off x="6559644" y="5669832"/>
            <a:ext cx="1382454" cy="51967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pt-BR" sz="2400" b="1" i="0" u="none" strike="noStrike" cap="none" dirty="0">
                <a:solidFill>
                  <a:srgbClr val="FFFFFF"/>
                </a:solidFill>
                <a:latin typeface="Rambla"/>
                <a:ea typeface="Rambla"/>
                <a:cs typeface="Rambla"/>
                <a:sym typeface="Rambla"/>
              </a:rPr>
              <a:t>04</a:t>
            </a:r>
            <a:endParaRPr sz="2400" b="0" i="0" u="none" strike="noStrike" cap="none" dirty="0">
              <a:solidFill>
                <a:srgbClr val="FFFFFF"/>
              </a:solidFill>
              <a:latin typeface="Arial"/>
              <a:ea typeface="Arial"/>
              <a:cs typeface="Arial"/>
              <a:sym typeface="Arial"/>
            </a:endParaRPr>
          </a:p>
        </p:txBody>
      </p:sp>
      <p:sp>
        <p:nvSpPr>
          <p:cNvPr id="361" name="Google Shape;361;p5"/>
          <p:cNvSpPr txBox="1"/>
          <p:nvPr/>
        </p:nvSpPr>
        <p:spPr>
          <a:xfrm>
            <a:off x="232375" y="757212"/>
            <a:ext cx="11727300" cy="6087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rgbClr val="000000"/>
              </a:solidFill>
              <a:latin typeface="Rambla"/>
              <a:ea typeface="Rambla"/>
              <a:cs typeface="Rambla"/>
              <a:sym typeface="Rambla"/>
            </a:endParaRPr>
          </a:p>
        </p:txBody>
      </p:sp>
      <p:sp>
        <p:nvSpPr>
          <p:cNvPr id="31" name="Google Shape;370;p6"/>
          <p:cNvSpPr txBox="1"/>
          <p:nvPr/>
        </p:nvSpPr>
        <p:spPr>
          <a:xfrm>
            <a:off x="384775" y="463106"/>
            <a:ext cx="11727300" cy="6087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rgbClr val="000000"/>
              </a:solidFill>
              <a:latin typeface="Rambla"/>
              <a:ea typeface="Rambla"/>
              <a:cs typeface="Rambla"/>
              <a:sym typeface="Rambla"/>
            </a:endParaRPr>
          </a:p>
        </p:txBody>
      </p:sp>
      <p:sp>
        <p:nvSpPr>
          <p:cNvPr id="2" name="CaixaDeTexto 1"/>
          <p:cNvSpPr txBox="1"/>
          <p:nvPr/>
        </p:nvSpPr>
        <p:spPr>
          <a:xfrm>
            <a:off x="236553" y="1605762"/>
            <a:ext cx="10311617" cy="369332"/>
          </a:xfrm>
          <a:prstGeom prst="rect">
            <a:avLst/>
          </a:prstGeom>
          <a:noFill/>
        </p:spPr>
        <p:txBody>
          <a:bodyPr wrap="square" rtlCol="0">
            <a:spAutoFit/>
          </a:bodyPr>
          <a:lstStyle/>
          <a:p>
            <a:pPr lvl="0"/>
            <a:endParaRPr lang="pt-BR" dirty="0"/>
          </a:p>
        </p:txBody>
      </p:sp>
      <p:sp>
        <p:nvSpPr>
          <p:cNvPr id="11" name="Google Shape;390;p4"/>
          <p:cNvSpPr txBox="1"/>
          <p:nvPr/>
        </p:nvSpPr>
        <p:spPr>
          <a:xfrm>
            <a:off x="228144" y="400959"/>
            <a:ext cx="11727300" cy="7251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pt-BR" sz="3200" b="1" dirty="0">
                <a:solidFill>
                  <a:srgbClr val="595959"/>
                </a:solidFill>
                <a:latin typeface="Rambla"/>
                <a:ea typeface="Rambla"/>
                <a:cs typeface="Rambla"/>
                <a:sym typeface="Rambla"/>
              </a:rPr>
              <a:t>TEMAS TRABALHADOS – RELEASES – PAUTAS  </a:t>
            </a:r>
            <a:endParaRPr sz="3200" b="1" i="0" u="none" strike="noStrike" cap="none" dirty="0">
              <a:solidFill>
                <a:srgbClr val="000000"/>
              </a:solidFill>
              <a:latin typeface="Rambla"/>
              <a:ea typeface="Rambla"/>
              <a:cs typeface="Rambla"/>
              <a:sym typeface="Rambla"/>
            </a:endParaRPr>
          </a:p>
        </p:txBody>
      </p:sp>
      <p:graphicFrame>
        <p:nvGraphicFramePr>
          <p:cNvPr id="5" name="Tabela 4"/>
          <p:cNvGraphicFramePr>
            <a:graphicFrameLocks noGrp="1"/>
          </p:cNvGraphicFramePr>
          <p:nvPr>
            <p:extLst>
              <p:ext uri="{D42A27DB-BD31-4B8C-83A1-F6EECF244321}">
                <p14:modId xmlns:p14="http://schemas.microsoft.com/office/powerpoint/2010/main" val="1896712921"/>
              </p:ext>
            </p:extLst>
          </p:nvPr>
        </p:nvGraphicFramePr>
        <p:xfrm>
          <a:off x="565080" y="1208736"/>
          <a:ext cx="10284890" cy="5486400"/>
        </p:xfrm>
        <a:graphic>
          <a:graphicData uri="http://schemas.openxmlformats.org/drawingml/2006/table">
            <a:tbl>
              <a:tblPr firstRow="1" bandRow="1">
                <a:tableStyleId>{5C22544A-7EE6-4342-B048-85BDC9FD1C3A}</a:tableStyleId>
              </a:tblPr>
              <a:tblGrid>
                <a:gridCol w="5142445">
                  <a:extLst>
                    <a:ext uri="{9D8B030D-6E8A-4147-A177-3AD203B41FA5}">
                      <a16:colId xmlns:a16="http://schemas.microsoft.com/office/drawing/2014/main" val="20000"/>
                    </a:ext>
                  </a:extLst>
                </a:gridCol>
                <a:gridCol w="5142445">
                  <a:extLst>
                    <a:ext uri="{9D8B030D-6E8A-4147-A177-3AD203B41FA5}">
                      <a16:colId xmlns:a16="http://schemas.microsoft.com/office/drawing/2014/main" val="20001"/>
                    </a:ext>
                  </a:extLst>
                </a:gridCol>
              </a:tblGrid>
              <a:tr h="363789">
                <a:tc>
                  <a:txBody>
                    <a:bodyPr/>
                    <a:lstStyle/>
                    <a:p>
                      <a:pPr algn="ctr"/>
                      <a:r>
                        <a:rPr lang="en-US" dirty="0">
                          <a:solidFill>
                            <a:schemeClr val="bg1"/>
                          </a:solidFill>
                        </a:rPr>
                        <a:t>PAUTA</a:t>
                      </a:r>
                      <a:endParaRPr lang="pt-BR" dirty="0">
                        <a:solidFill>
                          <a:schemeClr val="bg1"/>
                        </a:solidFill>
                      </a:endParaRPr>
                    </a:p>
                  </a:txBody>
                  <a:tcPr>
                    <a:solidFill>
                      <a:srgbClr val="407B86"/>
                    </a:solidFill>
                  </a:tcPr>
                </a:tc>
                <a:tc>
                  <a:txBody>
                    <a:bodyPr/>
                    <a:lstStyle/>
                    <a:p>
                      <a:pPr algn="ctr"/>
                      <a:r>
                        <a:rPr lang="en-US" sz="1800" b="1" kern="1200" dirty="0">
                          <a:solidFill>
                            <a:schemeClr val="lt1"/>
                          </a:solidFill>
                          <a:latin typeface="+mn-lt"/>
                          <a:ea typeface="+mn-ea"/>
                          <a:cs typeface="+mn-cs"/>
                        </a:rPr>
                        <a:t>PORTA-VOZ </a:t>
                      </a:r>
                      <a:endParaRPr lang="pt-BR" sz="1800" b="1" kern="1200" dirty="0">
                        <a:solidFill>
                          <a:schemeClr val="lt1"/>
                        </a:solidFill>
                        <a:latin typeface="+mn-lt"/>
                        <a:ea typeface="+mn-ea"/>
                        <a:cs typeface="+mn-cs"/>
                      </a:endParaRPr>
                    </a:p>
                  </a:txBody>
                  <a:tcPr>
                    <a:solidFill>
                      <a:srgbClr val="407B86"/>
                    </a:solidFill>
                  </a:tcPr>
                </a:tc>
                <a:extLst>
                  <a:ext uri="{0D108BD9-81ED-4DB2-BD59-A6C34878D82A}">
                    <a16:rowId xmlns:a16="http://schemas.microsoft.com/office/drawing/2014/main" val="10000"/>
                  </a:ext>
                </a:extLst>
              </a:tr>
              <a:tr h="309401">
                <a:tc>
                  <a:txBody>
                    <a:bodyPr/>
                    <a:lstStyle/>
                    <a:p>
                      <a:r>
                        <a:rPr lang="pt-BR" sz="1800" b="0" kern="1200" dirty="0">
                          <a:solidFill>
                            <a:schemeClr val="dk1"/>
                          </a:solidFill>
                          <a:effectLst/>
                          <a:latin typeface="+mn-lt"/>
                          <a:ea typeface="+mn-ea"/>
                          <a:cs typeface="+mn-cs"/>
                        </a:rPr>
                        <a:t>Ingresso grátis para primeiro dia da Feira Nacional de Artesanato</a:t>
                      </a:r>
                    </a:p>
                  </a:txBody>
                  <a:tcPr>
                    <a:solidFill>
                      <a:srgbClr val="EAEAEA"/>
                    </a:solidFill>
                  </a:tcPr>
                </a:tc>
                <a:tc rowSpan="8">
                  <a:txBody>
                    <a:bodyPr/>
                    <a:lstStyle/>
                    <a:p>
                      <a:pPr algn="ctr"/>
                      <a:r>
                        <a:rPr lang="pt-BR" sz="1800" kern="1200" dirty="0">
                          <a:solidFill>
                            <a:schemeClr val="dk1"/>
                          </a:solidFill>
                          <a:effectLst/>
                          <a:latin typeface="+mn-lt"/>
                          <a:ea typeface="+mn-ea"/>
                          <a:cs typeface="+mn-cs"/>
                        </a:rPr>
                        <a:t>Tânia Machado</a:t>
                      </a:r>
                    </a:p>
                  </a:txBody>
                  <a:tcPr>
                    <a:solidFill>
                      <a:srgbClr val="EAEAEA"/>
                    </a:solidFill>
                  </a:tcPr>
                </a:tc>
                <a:extLst>
                  <a:ext uri="{0D108BD9-81ED-4DB2-BD59-A6C34878D82A}">
                    <a16:rowId xmlns:a16="http://schemas.microsoft.com/office/drawing/2014/main" val="221151321"/>
                  </a:ext>
                </a:extLst>
              </a:tr>
              <a:tr h="309401">
                <a:tc>
                  <a:txBody>
                    <a:bodyPr/>
                    <a:lstStyle/>
                    <a:p>
                      <a:r>
                        <a:rPr lang="pt-BR" sz="1800" b="0" kern="1200" dirty="0">
                          <a:solidFill>
                            <a:schemeClr val="dk1"/>
                          </a:solidFill>
                          <a:effectLst/>
                          <a:latin typeface="+mn-lt"/>
                          <a:ea typeface="+mn-ea"/>
                          <a:cs typeface="+mn-cs"/>
                        </a:rPr>
                        <a:t>Lançamento da Feira Nacional de Artesanato</a:t>
                      </a:r>
                    </a:p>
                  </a:txBody>
                  <a:tcPr>
                    <a:solidFill>
                      <a:srgbClr val="EAEAEA"/>
                    </a:solidFill>
                  </a:tcPr>
                </a:tc>
                <a:tc vMerge="1">
                  <a:txBody>
                    <a:bodyPr/>
                    <a:lstStyle/>
                    <a:p>
                      <a:pPr algn="ctr"/>
                      <a:endParaRPr lang="pt-BR" sz="1800" kern="1200" dirty="0">
                        <a:solidFill>
                          <a:schemeClr val="dk1"/>
                        </a:solidFill>
                        <a:effectLst/>
                        <a:latin typeface="+mn-lt"/>
                        <a:ea typeface="+mn-ea"/>
                        <a:cs typeface="+mn-cs"/>
                      </a:endParaRPr>
                    </a:p>
                  </a:txBody>
                  <a:tcPr>
                    <a:solidFill>
                      <a:srgbClr val="EAEAEA"/>
                    </a:solidFill>
                  </a:tcPr>
                </a:tc>
                <a:extLst>
                  <a:ext uri="{0D108BD9-81ED-4DB2-BD59-A6C34878D82A}">
                    <a16:rowId xmlns:a16="http://schemas.microsoft.com/office/drawing/2014/main" val="1090429280"/>
                  </a:ext>
                </a:extLst>
              </a:tr>
              <a:tr h="309401">
                <a:tc>
                  <a:txBody>
                    <a:bodyPr/>
                    <a:lstStyle/>
                    <a:p>
                      <a:r>
                        <a:rPr lang="pt-BR" sz="1800" b="0" kern="1200" dirty="0">
                          <a:solidFill>
                            <a:schemeClr val="dk1"/>
                          </a:solidFill>
                          <a:effectLst/>
                          <a:latin typeface="+mn-lt"/>
                          <a:ea typeface="+mn-ea"/>
                          <a:cs typeface="+mn-cs"/>
                        </a:rPr>
                        <a:t>Inscrições para os concursos de presépios feitos com materiais reciclados e esculturas feitas com sucatas</a:t>
                      </a:r>
                    </a:p>
                  </a:txBody>
                  <a:tcPr>
                    <a:solidFill>
                      <a:srgbClr val="EAEAEA"/>
                    </a:solidFill>
                  </a:tcPr>
                </a:tc>
                <a:tc vMerge="1">
                  <a:txBody>
                    <a:bodyPr/>
                    <a:lstStyle/>
                    <a:p>
                      <a:endParaRPr lang="pt-BR"/>
                    </a:p>
                  </a:txBody>
                  <a:tcPr/>
                </a:tc>
                <a:extLst>
                  <a:ext uri="{0D108BD9-81ED-4DB2-BD59-A6C34878D82A}">
                    <a16:rowId xmlns:a16="http://schemas.microsoft.com/office/drawing/2014/main" val="1863702326"/>
                  </a:ext>
                </a:extLst>
              </a:tr>
              <a:tr h="309401">
                <a:tc>
                  <a:txBody>
                    <a:bodyPr/>
                    <a:lstStyle/>
                    <a:p>
                      <a:r>
                        <a:rPr lang="pt-BR" sz="1800" b="0" kern="1200" dirty="0">
                          <a:solidFill>
                            <a:schemeClr val="dk1"/>
                          </a:solidFill>
                          <a:effectLst/>
                          <a:latin typeface="+mn-lt"/>
                          <a:ea typeface="+mn-ea"/>
                          <a:cs typeface="+mn-cs"/>
                        </a:rPr>
                        <a:t>36ª Feira Nacional de Artesanato emprega tecnologia para calcular emissões de gases de efeito estufa dos visitantes </a:t>
                      </a:r>
                    </a:p>
                  </a:txBody>
                  <a:tcPr>
                    <a:solidFill>
                      <a:srgbClr val="EAEAEA"/>
                    </a:solidFill>
                  </a:tcPr>
                </a:tc>
                <a:tc vMerge="1">
                  <a:txBody>
                    <a:bodyPr/>
                    <a:lstStyle/>
                    <a:p>
                      <a:pPr algn="ctr"/>
                      <a:endParaRPr lang="pt-BR" sz="1800" kern="1200" dirty="0">
                        <a:solidFill>
                          <a:schemeClr val="dk1"/>
                        </a:solidFill>
                        <a:effectLst/>
                        <a:latin typeface="+mn-lt"/>
                        <a:ea typeface="+mn-ea"/>
                        <a:cs typeface="+mn-cs"/>
                      </a:endParaRPr>
                    </a:p>
                  </a:txBody>
                  <a:tcPr>
                    <a:solidFill>
                      <a:srgbClr val="EAEAEA"/>
                    </a:solidFill>
                  </a:tcPr>
                </a:tc>
                <a:extLst>
                  <a:ext uri="{0D108BD9-81ED-4DB2-BD59-A6C34878D82A}">
                    <a16:rowId xmlns:a16="http://schemas.microsoft.com/office/drawing/2014/main" val="2113906382"/>
                  </a:ext>
                </a:extLst>
              </a:tr>
              <a:tr h="309401">
                <a:tc>
                  <a:txBody>
                    <a:bodyPr/>
                    <a:lstStyle/>
                    <a:p>
                      <a:r>
                        <a:rPr lang="pt-BR" sz="1800" b="0" kern="1200" dirty="0">
                          <a:solidFill>
                            <a:schemeClr val="dk1"/>
                          </a:solidFill>
                          <a:effectLst/>
                          <a:latin typeface="+mn-lt"/>
                          <a:ea typeface="+mn-ea"/>
                          <a:cs typeface="+mn-cs"/>
                        </a:rPr>
                        <a:t>Feira Nacional de Artesanato compensará mais de 05 toneladas de carbono</a:t>
                      </a:r>
                    </a:p>
                  </a:txBody>
                  <a:tcPr>
                    <a:solidFill>
                      <a:srgbClr val="EAEAEA"/>
                    </a:solidFill>
                  </a:tcPr>
                </a:tc>
                <a:tc vMerge="1">
                  <a:txBody>
                    <a:bodyPr/>
                    <a:lstStyle/>
                    <a:p>
                      <a:pPr algn="ctr"/>
                      <a:endParaRPr lang="pt-BR" sz="1800" kern="1200" dirty="0">
                        <a:solidFill>
                          <a:schemeClr val="dk1"/>
                        </a:solidFill>
                        <a:effectLst/>
                        <a:latin typeface="+mn-lt"/>
                        <a:ea typeface="+mn-ea"/>
                        <a:cs typeface="+mn-cs"/>
                      </a:endParaRPr>
                    </a:p>
                  </a:txBody>
                  <a:tcPr>
                    <a:solidFill>
                      <a:srgbClr val="EAEAEA"/>
                    </a:solidFill>
                  </a:tcPr>
                </a:tc>
                <a:extLst>
                  <a:ext uri="{0D108BD9-81ED-4DB2-BD59-A6C34878D82A}">
                    <a16:rowId xmlns:a16="http://schemas.microsoft.com/office/drawing/2014/main" val="118716998"/>
                  </a:ext>
                </a:extLst>
              </a:tr>
              <a:tr h="309401">
                <a:tc>
                  <a:txBody>
                    <a:bodyPr/>
                    <a:lstStyle/>
                    <a:p>
                      <a:r>
                        <a:rPr lang="pt-BR" sz="1800" b="0" kern="1200" dirty="0">
                          <a:solidFill>
                            <a:schemeClr val="dk1"/>
                          </a:solidFill>
                          <a:effectLst/>
                          <a:latin typeface="+mn-lt"/>
                          <a:ea typeface="+mn-ea"/>
                          <a:cs typeface="+mn-cs"/>
                        </a:rPr>
                        <a:t>36ª Feira Nacional de Artesanato promove agenda ambiental, educativa e cultural </a:t>
                      </a:r>
                    </a:p>
                  </a:txBody>
                  <a:tcPr>
                    <a:solidFill>
                      <a:srgbClr val="EAEAEA"/>
                    </a:solidFill>
                  </a:tcPr>
                </a:tc>
                <a:tc vMerge="1">
                  <a:txBody>
                    <a:bodyPr/>
                    <a:lstStyle/>
                    <a:p>
                      <a:pPr algn="ctr"/>
                      <a:endParaRPr lang="pt-BR" sz="1800" kern="1200" dirty="0">
                        <a:solidFill>
                          <a:schemeClr val="dk1"/>
                        </a:solidFill>
                        <a:effectLst/>
                        <a:latin typeface="+mn-lt"/>
                        <a:ea typeface="+mn-ea"/>
                        <a:cs typeface="+mn-cs"/>
                      </a:endParaRPr>
                    </a:p>
                  </a:txBody>
                  <a:tcPr>
                    <a:solidFill>
                      <a:srgbClr val="EAEAEA"/>
                    </a:solidFill>
                  </a:tcPr>
                </a:tc>
                <a:extLst>
                  <a:ext uri="{0D108BD9-81ED-4DB2-BD59-A6C34878D82A}">
                    <a16:rowId xmlns:a16="http://schemas.microsoft.com/office/drawing/2014/main" val="4233942654"/>
                  </a:ext>
                </a:extLst>
              </a:tr>
              <a:tr h="309401">
                <a:tc>
                  <a:txBody>
                    <a:bodyPr/>
                    <a:lstStyle/>
                    <a:p>
                      <a:r>
                        <a:rPr lang="pt-BR" sz="1800" b="0" kern="1200" dirty="0">
                          <a:solidFill>
                            <a:schemeClr val="dk1"/>
                          </a:solidFill>
                          <a:effectLst/>
                          <a:latin typeface="+mn-lt"/>
                          <a:ea typeface="+mn-ea"/>
                          <a:cs typeface="+mn-cs"/>
                        </a:rPr>
                        <a:t>Feira Nacional de Artesanato sedia entrega oficial da Carteira Nacional do Artesão a 200 profissionais </a:t>
                      </a:r>
                    </a:p>
                  </a:txBody>
                  <a:tcPr>
                    <a:solidFill>
                      <a:srgbClr val="EAEAEA"/>
                    </a:solidFill>
                  </a:tcPr>
                </a:tc>
                <a:tc vMerge="1">
                  <a:txBody>
                    <a:bodyPr/>
                    <a:lstStyle/>
                    <a:p>
                      <a:pPr algn="ctr"/>
                      <a:endParaRPr lang="pt-BR" sz="1800" kern="1200" dirty="0">
                        <a:solidFill>
                          <a:schemeClr val="dk1"/>
                        </a:solidFill>
                        <a:effectLst/>
                        <a:latin typeface="+mn-lt"/>
                        <a:ea typeface="+mn-ea"/>
                        <a:cs typeface="+mn-cs"/>
                      </a:endParaRPr>
                    </a:p>
                  </a:txBody>
                  <a:tcPr>
                    <a:solidFill>
                      <a:srgbClr val="EAEAEA"/>
                    </a:solidFill>
                  </a:tcPr>
                </a:tc>
                <a:extLst>
                  <a:ext uri="{0D108BD9-81ED-4DB2-BD59-A6C34878D82A}">
                    <a16:rowId xmlns:a16="http://schemas.microsoft.com/office/drawing/2014/main" val="728344819"/>
                  </a:ext>
                </a:extLst>
              </a:tr>
              <a:tr h="309401">
                <a:tc>
                  <a:txBody>
                    <a:bodyPr/>
                    <a:lstStyle/>
                    <a:p>
                      <a:r>
                        <a:rPr lang="pt-BR" sz="1800" b="0" kern="1200" dirty="0">
                          <a:solidFill>
                            <a:schemeClr val="dk1"/>
                          </a:solidFill>
                          <a:effectLst/>
                          <a:latin typeface="+mn-lt"/>
                          <a:ea typeface="+mn-ea"/>
                          <a:cs typeface="+mn-cs"/>
                        </a:rPr>
                        <a:t>Feira Nacional de Artesanato supera meta inicial e irá compensar 360 toneladas de carbono</a:t>
                      </a:r>
                    </a:p>
                  </a:txBody>
                  <a:tcPr>
                    <a:solidFill>
                      <a:srgbClr val="EAEAEA"/>
                    </a:solidFill>
                  </a:tcPr>
                </a:tc>
                <a:tc vMerge="1">
                  <a:txBody>
                    <a:bodyPr/>
                    <a:lstStyle/>
                    <a:p>
                      <a:pPr algn="ctr"/>
                      <a:endParaRPr lang="pt-BR" sz="1800" kern="1200" dirty="0">
                        <a:solidFill>
                          <a:schemeClr val="dk1"/>
                        </a:solidFill>
                        <a:effectLst/>
                        <a:latin typeface="+mn-lt"/>
                        <a:ea typeface="+mn-ea"/>
                        <a:cs typeface="+mn-cs"/>
                      </a:endParaRPr>
                    </a:p>
                  </a:txBody>
                  <a:tcPr>
                    <a:solidFill>
                      <a:srgbClr val="EAEAEA"/>
                    </a:solidFill>
                  </a:tcPr>
                </a:tc>
                <a:extLst>
                  <a:ext uri="{0D108BD9-81ED-4DB2-BD59-A6C34878D82A}">
                    <a16:rowId xmlns:a16="http://schemas.microsoft.com/office/drawing/2014/main" val="3589624601"/>
                  </a:ext>
                </a:extLst>
              </a:tr>
            </a:tbl>
          </a:graphicData>
        </a:graphic>
      </p:graphicFrame>
    </p:spTree>
    <p:extLst>
      <p:ext uri="{BB962C8B-B14F-4D97-AF65-F5344CB8AC3E}">
        <p14:creationId xmlns:p14="http://schemas.microsoft.com/office/powerpoint/2010/main" val="361833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5"/>
          <p:cNvSpPr/>
          <p:nvPr/>
        </p:nvSpPr>
        <p:spPr>
          <a:xfrm>
            <a:off x="10728960" y="6045899"/>
            <a:ext cx="1226484" cy="6351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31" name="Google Shape;331;p5"/>
          <p:cNvCxnSpPr/>
          <p:nvPr/>
        </p:nvCxnSpPr>
        <p:spPr>
          <a:xfrm>
            <a:off x="236553" y="0"/>
            <a:ext cx="0" cy="1381500"/>
          </a:xfrm>
          <a:prstGeom prst="straightConnector1">
            <a:avLst/>
          </a:prstGeom>
          <a:noFill/>
          <a:ln w="25400" cap="flat" cmpd="sng">
            <a:solidFill>
              <a:srgbClr val="33BAAB"/>
            </a:solidFill>
            <a:prstDash val="solid"/>
            <a:miter lim="8000"/>
            <a:headEnd type="none" w="sm" len="sm"/>
            <a:tailEnd type="none" w="sm" len="sm"/>
          </a:ln>
        </p:spPr>
      </p:cxnSp>
      <p:sp>
        <p:nvSpPr>
          <p:cNvPr id="358" name="Google Shape;358;p5"/>
          <p:cNvSpPr/>
          <p:nvPr/>
        </p:nvSpPr>
        <p:spPr>
          <a:xfrm>
            <a:off x="6559644" y="4097210"/>
            <a:ext cx="1382454" cy="51967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pt-BR" sz="2400" b="1" i="0" u="none" strike="noStrike" cap="none">
                <a:solidFill>
                  <a:srgbClr val="FFFFFF"/>
                </a:solidFill>
                <a:latin typeface="Rambla"/>
                <a:ea typeface="Rambla"/>
                <a:cs typeface="Rambla"/>
                <a:sym typeface="Rambla"/>
              </a:rPr>
              <a:t>-</a:t>
            </a:r>
            <a:endParaRPr sz="2400" b="0" i="0" u="none" strike="noStrike" cap="none">
              <a:solidFill>
                <a:srgbClr val="FFFFFF"/>
              </a:solidFill>
              <a:latin typeface="Arial"/>
              <a:ea typeface="Arial"/>
              <a:cs typeface="Arial"/>
              <a:sym typeface="Arial"/>
            </a:endParaRPr>
          </a:p>
        </p:txBody>
      </p:sp>
      <p:sp>
        <p:nvSpPr>
          <p:cNvPr id="359" name="Google Shape;359;p5"/>
          <p:cNvSpPr/>
          <p:nvPr/>
        </p:nvSpPr>
        <p:spPr>
          <a:xfrm>
            <a:off x="6559644" y="4858429"/>
            <a:ext cx="1382454" cy="51967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2400" b="1" dirty="0">
                <a:solidFill>
                  <a:srgbClr val="FFFFFF"/>
                </a:solidFill>
                <a:latin typeface="Rambla"/>
                <a:ea typeface="Arial"/>
                <a:cs typeface="Arial"/>
                <a:sym typeface="Rambla"/>
              </a:rPr>
              <a:t>02</a:t>
            </a:r>
            <a:endParaRPr sz="2400" b="0" i="0" u="none" strike="noStrike" cap="none" dirty="0">
              <a:solidFill>
                <a:srgbClr val="FFFFFF"/>
              </a:solidFill>
              <a:latin typeface="Arial"/>
              <a:ea typeface="Arial"/>
              <a:cs typeface="Arial"/>
              <a:sym typeface="Arial"/>
            </a:endParaRPr>
          </a:p>
        </p:txBody>
      </p:sp>
      <p:sp>
        <p:nvSpPr>
          <p:cNvPr id="360" name="Google Shape;360;p5"/>
          <p:cNvSpPr/>
          <p:nvPr/>
        </p:nvSpPr>
        <p:spPr>
          <a:xfrm>
            <a:off x="6559644" y="5669832"/>
            <a:ext cx="1382454" cy="51967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pt-BR" sz="2400" b="1" i="0" u="none" strike="noStrike" cap="none" dirty="0">
                <a:solidFill>
                  <a:srgbClr val="FFFFFF"/>
                </a:solidFill>
                <a:latin typeface="Rambla"/>
                <a:ea typeface="Rambla"/>
                <a:cs typeface="Rambla"/>
                <a:sym typeface="Rambla"/>
              </a:rPr>
              <a:t>04</a:t>
            </a:r>
            <a:endParaRPr sz="2400" b="0" i="0" u="none" strike="noStrike" cap="none" dirty="0">
              <a:solidFill>
                <a:srgbClr val="FFFFFF"/>
              </a:solidFill>
              <a:latin typeface="Arial"/>
              <a:ea typeface="Arial"/>
              <a:cs typeface="Arial"/>
              <a:sym typeface="Arial"/>
            </a:endParaRPr>
          </a:p>
        </p:txBody>
      </p:sp>
      <p:sp>
        <p:nvSpPr>
          <p:cNvPr id="361" name="Google Shape;361;p5"/>
          <p:cNvSpPr txBox="1"/>
          <p:nvPr/>
        </p:nvSpPr>
        <p:spPr>
          <a:xfrm>
            <a:off x="232375" y="757212"/>
            <a:ext cx="11727300" cy="6087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rgbClr val="000000"/>
              </a:solidFill>
              <a:latin typeface="Rambla"/>
              <a:ea typeface="Rambla"/>
              <a:cs typeface="Rambla"/>
              <a:sym typeface="Rambla"/>
            </a:endParaRPr>
          </a:p>
        </p:txBody>
      </p:sp>
      <p:sp>
        <p:nvSpPr>
          <p:cNvPr id="31" name="Google Shape;370;p6"/>
          <p:cNvSpPr txBox="1"/>
          <p:nvPr/>
        </p:nvSpPr>
        <p:spPr>
          <a:xfrm>
            <a:off x="384775" y="463106"/>
            <a:ext cx="11727300" cy="6087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rgbClr val="000000"/>
              </a:solidFill>
              <a:latin typeface="Rambla"/>
              <a:ea typeface="Rambla"/>
              <a:cs typeface="Rambla"/>
              <a:sym typeface="Rambla"/>
            </a:endParaRPr>
          </a:p>
        </p:txBody>
      </p:sp>
      <p:sp>
        <p:nvSpPr>
          <p:cNvPr id="32" name="Google Shape;370;p6"/>
          <p:cNvSpPr txBox="1"/>
          <p:nvPr/>
        </p:nvSpPr>
        <p:spPr>
          <a:xfrm>
            <a:off x="532996" y="343693"/>
            <a:ext cx="11727300" cy="6087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pt-BR" sz="3200" b="1" i="0" u="none" strike="noStrike" cap="none" dirty="0">
                <a:solidFill>
                  <a:srgbClr val="595959"/>
                </a:solidFill>
                <a:latin typeface="Rambla"/>
                <a:ea typeface="Rambla"/>
                <a:cs typeface="Rambla"/>
                <a:sym typeface="Rambla"/>
              </a:rPr>
              <a:t>DETALHAMENTO DAS AÇÕES </a:t>
            </a:r>
            <a:endParaRPr sz="3200" b="1" i="0" u="none" strike="noStrike" cap="none" dirty="0">
              <a:solidFill>
                <a:srgbClr val="000000"/>
              </a:solidFill>
              <a:latin typeface="Rambla"/>
              <a:ea typeface="Rambla"/>
              <a:cs typeface="Rambla"/>
              <a:sym typeface="Rambla"/>
            </a:endParaRPr>
          </a:p>
        </p:txBody>
      </p:sp>
      <p:sp>
        <p:nvSpPr>
          <p:cNvPr id="2" name="CaixaDeTexto 1"/>
          <p:cNvSpPr txBox="1"/>
          <p:nvPr/>
        </p:nvSpPr>
        <p:spPr>
          <a:xfrm>
            <a:off x="339529" y="1021895"/>
            <a:ext cx="11695828" cy="7294305"/>
          </a:xfrm>
          <a:prstGeom prst="rect">
            <a:avLst/>
          </a:prstGeom>
          <a:noFill/>
        </p:spPr>
        <p:txBody>
          <a:bodyPr wrap="square" rtlCol="0">
            <a:spAutoFit/>
          </a:bodyPr>
          <a:lstStyle/>
          <a:p>
            <a:pPr algn="just"/>
            <a:r>
              <a:rPr lang="pt-BR" b="1" dirty="0">
                <a:solidFill>
                  <a:srgbClr val="407B86"/>
                </a:solidFill>
              </a:rPr>
              <a:t>Infinita: </a:t>
            </a:r>
            <a:r>
              <a:rPr lang="pt-BR" dirty="0"/>
              <a:t>Início da produção de releases e pautas em julho com enfoques distintos.</a:t>
            </a:r>
          </a:p>
          <a:p>
            <a:pPr algn="just"/>
            <a:r>
              <a:rPr lang="pt-BR" b="1" dirty="0"/>
              <a:t>Situação: </a:t>
            </a:r>
            <a:r>
              <a:rPr lang="pt-BR" dirty="0"/>
              <a:t>Ajustes feitos e conteúdos aprovados. </a:t>
            </a:r>
            <a:endParaRPr lang="pt-BR" b="1" dirty="0"/>
          </a:p>
          <a:p>
            <a:pPr algn="just"/>
            <a:endParaRPr lang="pt-BR" b="1" dirty="0">
              <a:solidFill>
                <a:srgbClr val="407B86"/>
              </a:solidFill>
            </a:endParaRPr>
          </a:p>
          <a:p>
            <a:pPr algn="just"/>
            <a:r>
              <a:rPr lang="pt-BR" b="1" dirty="0">
                <a:solidFill>
                  <a:srgbClr val="407B86"/>
                </a:solidFill>
              </a:rPr>
              <a:t>Infinita: </a:t>
            </a:r>
            <a:r>
              <a:rPr lang="pt-BR" dirty="0"/>
              <a:t>Sugestões de pautas sobre o lançamento da 36ª FNA, os concursos e o ingresso grátis para o primeiro dia às rádios, TVs, impressos, revistas e canais digitais. </a:t>
            </a:r>
          </a:p>
          <a:p>
            <a:pPr algn="just"/>
            <a:r>
              <a:rPr lang="pt-BR" b="1" dirty="0"/>
              <a:t>Situação: </a:t>
            </a:r>
            <a:r>
              <a:rPr lang="pt-BR" dirty="0"/>
              <a:t>Inserção de reportagem em veículos como revista Viver Brasil, portal Belo Horizonte, O Contorno de BH, Querida BH, Jornal Cidade Conecta (página inteira).  </a:t>
            </a:r>
            <a:endParaRPr lang="pt-BR" b="1" dirty="0"/>
          </a:p>
          <a:p>
            <a:pPr algn="just"/>
            <a:endParaRPr lang="pt-BR" dirty="0"/>
          </a:p>
          <a:p>
            <a:pPr algn="just"/>
            <a:r>
              <a:rPr lang="pt-BR" b="1" dirty="0">
                <a:solidFill>
                  <a:srgbClr val="407B86"/>
                </a:solidFill>
              </a:rPr>
              <a:t>Infinita: </a:t>
            </a:r>
            <a:r>
              <a:rPr lang="pt-BR" dirty="0"/>
              <a:t>Curadoria de veículos e criadores de conteúdo para receberem o press kit.</a:t>
            </a:r>
          </a:p>
          <a:p>
            <a:pPr algn="just"/>
            <a:r>
              <a:rPr lang="pt-BR" b="1" dirty="0"/>
              <a:t>Situação: </a:t>
            </a:r>
            <a:r>
              <a:rPr lang="pt-BR" dirty="0"/>
              <a:t>Follow </a:t>
            </a:r>
            <a:r>
              <a:rPr lang="pt-BR" dirty="0" err="1"/>
              <a:t>up</a:t>
            </a:r>
            <a:r>
              <a:rPr lang="pt-BR" dirty="0"/>
              <a:t> com todos os nomes que receberam o material. </a:t>
            </a:r>
            <a:endParaRPr lang="pt-BR" b="1" dirty="0"/>
          </a:p>
          <a:p>
            <a:pPr algn="just"/>
            <a:r>
              <a:rPr lang="pt-BR" dirty="0"/>
              <a:t> </a:t>
            </a:r>
            <a:endParaRPr lang="pt-BR" b="1" dirty="0"/>
          </a:p>
          <a:p>
            <a:pPr algn="just"/>
            <a:r>
              <a:rPr lang="pt-BR" b="1" dirty="0">
                <a:solidFill>
                  <a:srgbClr val="407B86"/>
                </a:solidFill>
              </a:rPr>
              <a:t>Infinita: </a:t>
            </a:r>
            <a:r>
              <a:rPr lang="pt-BR" dirty="0"/>
              <a:t>Sugestões de pauta sobre plantio de mudas de árvores nativas, calculadora de emissões de gases de efeito estufa, ações sustentáveis, programação de shows, oficinas e cultura indígena aos às rádios, TVs, impressos, revistas e canais digitais. </a:t>
            </a:r>
          </a:p>
          <a:p>
            <a:pPr algn="just"/>
            <a:r>
              <a:rPr lang="pt-BR" b="1" dirty="0"/>
              <a:t>Situação: </a:t>
            </a:r>
            <a:r>
              <a:rPr lang="pt-BR" dirty="0"/>
              <a:t>Participação da organizadora da feira no programa Brasil das Gerais (TV Rede Minas). Veiculação de entrevista na coluna do Paulo Navarro. Veiculação de matéria, com aspas da organizadora, nas versões impressa e online do caderno Feminino e Masculino (Estado de Minas). Inserção de matéria em veículos como os portais O Tempo e BHAZ, revista Bemvinda, site Pop Fino. Veiculação de nota na coluna ‘Fica a Dica’, da rádio Alvorada; no programa Rádio Café, da rádio CDL, na coluna Culturadoria da rádio CBN; na coluna ‘Artes e Espetáculos’, da rádio Bandnews, com sonora da organizadora. Veiculação de matéria, com sonora da organizadora, na rádio CBN. Entrevista concedida à rádio 98 News. Veiculação de nota no blog do PCO.   </a:t>
            </a:r>
          </a:p>
          <a:p>
            <a:pPr algn="just"/>
            <a:endParaRPr lang="pt-BR" b="1" dirty="0"/>
          </a:p>
          <a:p>
            <a:pPr algn="just"/>
            <a:endParaRPr lang="pt-BR" dirty="0"/>
          </a:p>
          <a:p>
            <a:pPr algn="just"/>
            <a:endParaRPr lang="pt-BR" dirty="0"/>
          </a:p>
          <a:p>
            <a:pPr algn="just"/>
            <a:endParaRPr lang="pt-BR" dirty="0"/>
          </a:p>
        </p:txBody>
      </p:sp>
    </p:spTree>
    <p:extLst>
      <p:ext uri="{BB962C8B-B14F-4D97-AF65-F5344CB8AC3E}">
        <p14:creationId xmlns:p14="http://schemas.microsoft.com/office/powerpoint/2010/main" val="2535098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29">
          <a:extLst>
            <a:ext uri="{FF2B5EF4-FFF2-40B4-BE49-F238E27FC236}">
              <a16:creationId xmlns:a16="http://schemas.microsoft.com/office/drawing/2014/main" id="{48BF1DA7-D5F0-F4F4-D953-D6E7B7D99BED}"/>
            </a:ext>
          </a:extLst>
        </p:cNvPr>
        <p:cNvGrpSpPr/>
        <p:nvPr/>
      </p:nvGrpSpPr>
      <p:grpSpPr>
        <a:xfrm>
          <a:off x="0" y="0"/>
          <a:ext cx="0" cy="0"/>
          <a:chOff x="0" y="0"/>
          <a:chExt cx="0" cy="0"/>
        </a:xfrm>
      </p:grpSpPr>
      <p:sp>
        <p:nvSpPr>
          <p:cNvPr id="330" name="Google Shape;330;p5">
            <a:extLst>
              <a:ext uri="{FF2B5EF4-FFF2-40B4-BE49-F238E27FC236}">
                <a16:creationId xmlns:a16="http://schemas.microsoft.com/office/drawing/2014/main" id="{108C760D-BF63-2EC7-A96D-53A1DDC603BF}"/>
              </a:ext>
            </a:extLst>
          </p:cNvPr>
          <p:cNvSpPr/>
          <p:nvPr/>
        </p:nvSpPr>
        <p:spPr>
          <a:xfrm>
            <a:off x="10728960" y="6045899"/>
            <a:ext cx="1226484" cy="6351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31" name="Google Shape;331;p5">
            <a:extLst>
              <a:ext uri="{FF2B5EF4-FFF2-40B4-BE49-F238E27FC236}">
                <a16:creationId xmlns:a16="http://schemas.microsoft.com/office/drawing/2014/main" id="{848D1E95-4430-2DA5-0A5D-1F77466FD295}"/>
              </a:ext>
            </a:extLst>
          </p:cNvPr>
          <p:cNvCxnSpPr/>
          <p:nvPr/>
        </p:nvCxnSpPr>
        <p:spPr>
          <a:xfrm>
            <a:off x="236553" y="0"/>
            <a:ext cx="0" cy="1381500"/>
          </a:xfrm>
          <a:prstGeom prst="straightConnector1">
            <a:avLst/>
          </a:prstGeom>
          <a:noFill/>
          <a:ln w="25400" cap="flat" cmpd="sng">
            <a:solidFill>
              <a:srgbClr val="33BAAB"/>
            </a:solidFill>
            <a:prstDash val="solid"/>
            <a:miter lim="8000"/>
            <a:headEnd type="none" w="sm" len="sm"/>
            <a:tailEnd type="none" w="sm" len="sm"/>
          </a:ln>
        </p:spPr>
      </p:cxnSp>
      <p:sp>
        <p:nvSpPr>
          <p:cNvPr id="358" name="Google Shape;358;p5">
            <a:extLst>
              <a:ext uri="{FF2B5EF4-FFF2-40B4-BE49-F238E27FC236}">
                <a16:creationId xmlns:a16="http://schemas.microsoft.com/office/drawing/2014/main" id="{645B4654-1985-20A7-7163-C3BA88CA0B04}"/>
              </a:ext>
            </a:extLst>
          </p:cNvPr>
          <p:cNvSpPr/>
          <p:nvPr/>
        </p:nvSpPr>
        <p:spPr>
          <a:xfrm>
            <a:off x="6559644" y="4097210"/>
            <a:ext cx="1382454" cy="51967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pt-BR" sz="2400" b="1" i="0" u="none" strike="noStrike" cap="none">
                <a:solidFill>
                  <a:srgbClr val="FFFFFF"/>
                </a:solidFill>
                <a:latin typeface="Rambla"/>
                <a:ea typeface="Rambla"/>
                <a:cs typeface="Rambla"/>
                <a:sym typeface="Rambla"/>
              </a:rPr>
              <a:t>-</a:t>
            </a:r>
            <a:endParaRPr sz="2400" b="0" i="0" u="none" strike="noStrike" cap="none">
              <a:solidFill>
                <a:srgbClr val="FFFFFF"/>
              </a:solidFill>
              <a:latin typeface="Arial"/>
              <a:ea typeface="Arial"/>
              <a:cs typeface="Arial"/>
              <a:sym typeface="Arial"/>
            </a:endParaRPr>
          </a:p>
        </p:txBody>
      </p:sp>
      <p:sp>
        <p:nvSpPr>
          <p:cNvPr id="359" name="Google Shape;359;p5">
            <a:extLst>
              <a:ext uri="{FF2B5EF4-FFF2-40B4-BE49-F238E27FC236}">
                <a16:creationId xmlns:a16="http://schemas.microsoft.com/office/drawing/2014/main" id="{885F9354-8A57-0D2D-388A-96B27DB86DC8}"/>
              </a:ext>
            </a:extLst>
          </p:cNvPr>
          <p:cNvSpPr/>
          <p:nvPr/>
        </p:nvSpPr>
        <p:spPr>
          <a:xfrm>
            <a:off x="6559644" y="4858429"/>
            <a:ext cx="1382454" cy="51967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2400" b="1" dirty="0">
                <a:solidFill>
                  <a:srgbClr val="FFFFFF"/>
                </a:solidFill>
                <a:latin typeface="Rambla"/>
                <a:ea typeface="Arial"/>
                <a:cs typeface="Arial"/>
                <a:sym typeface="Rambla"/>
              </a:rPr>
              <a:t>02</a:t>
            </a:r>
            <a:endParaRPr sz="2400" b="0" i="0" u="none" strike="noStrike" cap="none" dirty="0">
              <a:solidFill>
                <a:srgbClr val="FFFFFF"/>
              </a:solidFill>
              <a:latin typeface="Arial"/>
              <a:ea typeface="Arial"/>
              <a:cs typeface="Arial"/>
              <a:sym typeface="Arial"/>
            </a:endParaRPr>
          </a:p>
        </p:txBody>
      </p:sp>
      <p:sp>
        <p:nvSpPr>
          <p:cNvPr id="360" name="Google Shape;360;p5">
            <a:extLst>
              <a:ext uri="{FF2B5EF4-FFF2-40B4-BE49-F238E27FC236}">
                <a16:creationId xmlns:a16="http://schemas.microsoft.com/office/drawing/2014/main" id="{3407D223-B5CB-FF8A-C2D5-7BBAE8F11436}"/>
              </a:ext>
            </a:extLst>
          </p:cNvPr>
          <p:cNvSpPr/>
          <p:nvPr/>
        </p:nvSpPr>
        <p:spPr>
          <a:xfrm>
            <a:off x="6559644" y="5669832"/>
            <a:ext cx="1382454" cy="51967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pt-BR" sz="2400" b="1" i="0" u="none" strike="noStrike" cap="none" dirty="0">
                <a:solidFill>
                  <a:srgbClr val="FFFFFF"/>
                </a:solidFill>
                <a:latin typeface="Rambla"/>
                <a:ea typeface="Rambla"/>
                <a:cs typeface="Rambla"/>
                <a:sym typeface="Rambla"/>
              </a:rPr>
              <a:t>04</a:t>
            </a:r>
            <a:endParaRPr sz="2400" b="0" i="0" u="none" strike="noStrike" cap="none" dirty="0">
              <a:solidFill>
                <a:srgbClr val="FFFFFF"/>
              </a:solidFill>
              <a:latin typeface="Arial"/>
              <a:ea typeface="Arial"/>
              <a:cs typeface="Arial"/>
              <a:sym typeface="Arial"/>
            </a:endParaRPr>
          </a:p>
        </p:txBody>
      </p:sp>
      <p:sp>
        <p:nvSpPr>
          <p:cNvPr id="361" name="Google Shape;361;p5">
            <a:extLst>
              <a:ext uri="{FF2B5EF4-FFF2-40B4-BE49-F238E27FC236}">
                <a16:creationId xmlns:a16="http://schemas.microsoft.com/office/drawing/2014/main" id="{AE9B9544-CAFE-5545-ECC9-E32F332CCAB5}"/>
              </a:ext>
            </a:extLst>
          </p:cNvPr>
          <p:cNvSpPr txBox="1"/>
          <p:nvPr/>
        </p:nvSpPr>
        <p:spPr>
          <a:xfrm>
            <a:off x="232375" y="757212"/>
            <a:ext cx="11727300" cy="6087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rgbClr val="000000"/>
              </a:solidFill>
              <a:latin typeface="Rambla"/>
              <a:ea typeface="Rambla"/>
              <a:cs typeface="Rambla"/>
              <a:sym typeface="Rambla"/>
            </a:endParaRPr>
          </a:p>
        </p:txBody>
      </p:sp>
      <p:sp>
        <p:nvSpPr>
          <p:cNvPr id="31" name="Google Shape;370;p6">
            <a:extLst>
              <a:ext uri="{FF2B5EF4-FFF2-40B4-BE49-F238E27FC236}">
                <a16:creationId xmlns:a16="http://schemas.microsoft.com/office/drawing/2014/main" id="{3EB55654-CED9-A8B6-51A6-E6AA4D6D7C8F}"/>
              </a:ext>
            </a:extLst>
          </p:cNvPr>
          <p:cNvSpPr txBox="1"/>
          <p:nvPr/>
        </p:nvSpPr>
        <p:spPr>
          <a:xfrm>
            <a:off x="384775" y="463106"/>
            <a:ext cx="11727300" cy="6087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rgbClr val="000000"/>
              </a:solidFill>
              <a:latin typeface="Rambla"/>
              <a:ea typeface="Rambla"/>
              <a:cs typeface="Rambla"/>
              <a:sym typeface="Rambla"/>
            </a:endParaRPr>
          </a:p>
        </p:txBody>
      </p:sp>
      <p:sp>
        <p:nvSpPr>
          <p:cNvPr id="32" name="Google Shape;370;p6">
            <a:extLst>
              <a:ext uri="{FF2B5EF4-FFF2-40B4-BE49-F238E27FC236}">
                <a16:creationId xmlns:a16="http://schemas.microsoft.com/office/drawing/2014/main" id="{61F56291-35BA-1872-17CD-C2B0991E9B2D}"/>
              </a:ext>
            </a:extLst>
          </p:cNvPr>
          <p:cNvSpPr txBox="1"/>
          <p:nvPr/>
        </p:nvSpPr>
        <p:spPr>
          <a:xfrm>
            <a:off x="532996" y="343693"/>
            <a:ext cx="11727300" cy="6087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pt-BR" sz="3200" b="1" i="0" u="none" strike="noStrike" cap="none" dirty="0">
                <a:solidFill>
                  <a:srgbClr val="595959"/>
                </a:solidFill>
                <a:latin typeface="Rambla"/>
                <a:ea typeface="Rambla"/>
                <a:cs typeface="Rambla"/>
                <a:sym typeface="Rambla"/>
              </a:rPr>
              <a:t>DETALHAMENTO DAS AÇÕES </a:t>
            </a:r>
            <a:endParaRPr sz="3200" b="1" i="0" u="none" strike="noStrike" cap="none" dirty="0">
              <a:solidFill>
                <a:srgbClr val="000000"/>
              </a:solidFill>
              <a:latin typeface="Rambla"/>
              <a:ea typeface="Rambla"/>
              <a:cs typeface="Rambla"/>
              <a:sym typeface="Rambla"/>
            </a:endParaRPr>
          </a:p>
        </p:txBody>
      </p:sp>
      <p:sp>
        <p:nvSpPr>
          <p:cNvPr id="2" name="CaixaDeTexto 1">
            <a:extLst>
              <a:ext uri="{FF2B5EF4-FFF2-40B4-BE49-F238E27FC236}">
                <a16:creationId xmlns:a16="http://schemas.microsoft.com/office/drawing/2014/main" id="{E77694D1-11E2-76EE-4DE3-82E7FD9EA264}"/>
              </a:ext>
            </a:extLst>
          </p:cNvPr>
          <p:cNvSpPr txBox="1"/>
          <p:nvPr/>
        </p:nvSpPr>
        <p:spPr>
          <a:xfrm>
            <a:off x="339529" y="1398411"/>
            <a:ext cx="11695828" cy="4801314"/>
          </a:xfrm>
          <a:prstGeom prst="rect">
            <a:avLst/>
          </a:prstGeom>
          <a:noFill/>
        </p:spPr>
        <p:txBody>
          <a:bodyPr wrap="square" rtlCol="0">
            <a:spAutoFit/>
          </a:bodyPr>
          <a:lstStyle/>
          <a:p>
            <a:pPr algn="just"/>
            <a:r>
              <a:rPr lang="pt-BR" b="1" dirty="0">
                <a:solidFill>
                  <a:srgbClr val="407B86"/>
                </a:solidFill>
              </a:rPr>
              <a:t>Infinita: </a:t>
            </a:r>
            <a:r>
              <a:rPr lang="pt-BR" dirty="0"/>
              <a:t>Sugestões de pauta sobre plantio de mudas de árvores nativas, calculadora de emissões de gases de efeito estufa, ações sustentáveis, programação de shows, oficinas e cultura indígena aos às rádios, TVs, impressos, revistas e canais digitais. </a:t>
            </a:r>
          </a:p>
          <a:p>
            <a:pPr algn="just"/>
            <a:r>
              <a:rPr lang="pt-BR" b="1" dirty="0"/>
              <a:t>Situação: </a:t>
            </a:r>
            <a:r>
              <a:rPr lang="pt-BR" dirty="0"/>
              <a:t>Veiculação de nota na coluna Negócios em Minas (Estado de Minas), no impresso e online. Veiculação no Culturadoria, no jornal Diário do Comércio – impresso e online. </a:t>
            </a:r>
          </a:p>
          <a:p>
            <a:pPr algn="just"/>
            <a:endParaRPr lang="pt-BR" b="1" dirty="0">
              <a:solidFill>
                <a:srgbClr val="407B86"/>
              </a:solidFill>
            </a:endParaRPr>
          </a:p>
          <a:p>
            <a:pPr algn="just"/>
            <a:r>
              <a:rPr lang="pt-BR" b="1" dirty="0">
                <a:solidFill>
                  <a:srgbClr val="407B86"/>
                </a:solidFill>
              </a:rPr>
              <a:t>Infinita: </a:t>
            </a:r>
            <a:r>
              <a:rPr lang="pt-BR" dirty="0"/>
              <a:t>Produção de texto sobre a entrega oficial da Carteira Nacional do Artesão para análise das clientes. </a:t>
            </a:r>
          </a:p>
          <a:p>
            <a:pPr algn="just"/>
            <a:r>
              <a:rPr lang="pt-BR" b="1" dirty="0"/>
              <a:t>Situação: </a:t>
            </a:r>
            <a:r>
              <a:rPr lang="pt-BR" dirty="0"/>
              <a:t>Material aprovado. </a:t>
            </a:r>
          </a:p>
          <a:p>
            <a:pPr algn="just"/>
            <a:endParaRPr lang="pt-BR" dirty="0"/>
          </a:p>
          <a:p>
            <a:pPr algn="just"/>
            <a:r>
              <a:rPr lang="pt-BR" b="1" dirty="0">
                <a:solidFill>
                  <a:srgbClr val="407B86"/>
                </a:solidFill>
              </a:rPr>
              <a:t>Infinita: </a:t>
            </a:r>
            <a:r>
              <a:rPr lang="pt-BR" dirty="0"/>
              <a:t>Sugestão de pauta sobre a entrega oficial da Carteira Nacional do Artesão à coluna do Luiz Tito, Minas S/A, João Carlos Amaral. </a:t>
            </a:r>
          </a:p>
          <a:p>
            <a:pPr algn="just"/>
            <a:r>
              <a:rPr lang="pt-BR" b="1" dirty="0"/>
              <a:t>Situação: </a:t>
            </a:r>
            <a:r>
              <a:rPr lang="pt-BR" dirty="0">
                <a:solidFill>
                  <a:schemeClr val="tx1">
                    <a:lumMod val="95000"/>
                    <a:lumOff val="5000"/>
                  </a:schemeClr>
                </a:solidFill>
              </a:rPr>
              <a:t>Não houve interesse pelo assunto. </a:t>
            </a:r>
            <a:endParaRPr lang="pt-BR" dirty="0"/>
          </a:p>
          <a:p>
            <a:pPr algn="just"/>
            <a:endParaRPr lang="pt-BR" dirty="0"/>
          </a:p>
          <a:p>
            <a:pPr algn="just"/>
            <a:r>
              <a:rPr lang="pt-BR" b="1" dirty="0">
                <a:solidFill>
                  <a:srgbClr val="407B86"/>
                </a:solidFill>
              </a:rPr>
              <a:t>Infinita: </a:t>
            </a:r>
            <a:r>
              <a:rPr lang="pt-BR" dirty="0"/>
              <a:t>Produção de texto sobre aumento do número de compensação dos GEE para análise das clientes. </a:t>
            </a:r>
          </a:p>
          <a:p>
            <a:pPr algn="just"/>
            <a:r>
              <a:rPr lang="pt-BR" b="1" dirty="0"/>
              <a:t>Situação: </a:t>
            </a:r>
            <a:r>
              <a:rPr lang="pt-BR" dirty="0"/>
              <a:t>Aprovado. </a:t>
            </a:r>
          </a:p>
          <a:p>
            <a:pPr algn="just"/>
            <a:endParaRPr lang="pt-BR" dirty="0"/>
          </a:p>
          <a:p>
            <a:pPr algn="just"/>
            <a:endParaRPr lang="pt-BR" dirty="0"/>
          </a:p>
        </p:txBody>
      </p:sp>
    </p:spTree>
    <p:extLst>
      <p:ext uri="{BB962C8B-B14F-4D97-AF65-F5344CB8AC3E}">
        <p14:creationId xmlns:p14="http://schemas.microsoft.com/office/powerpoint/2010/main" val="16698068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29">
          <a:extLst>
            <a:ext uri="{FF2B5EF4-FFF2-40B4-BE49-F238E27FC236}">
              <a16:creationId xmlns:a16="http://schemas.microsoft.com/office/drawing/2014/main" id="{112DD9B8-B3B3-A3B4-85F4-C8E9115858CF}"/>
            </a:ext>
          </a:extLst>
        </p:cNvPr>
        <p:cNvGrpSpPr/>
        <p:nvPr/>
      </p:nvGrpSpPr>
      <p:grpSpPr>
        <a:xfrm>
          <a:off x="0" y="0"/>
          <a:ext cx="0" cy="0"/>
          <a:chOff x="0" y="0"/>
          <a:chExt cx="0" cy="0"/>
        </a:xfrm>
      </p:grpSpPr>
      <p:sp>
        <p:nvSpPr>
          <p:cNvPr id="330" name="Google Shape;330;p5">
            <a:extLst>
              <a:ext uri="{FF2B5EF4-FFF2-40B4-BE49-F238E27FC236}">
                <a16:creationId xmlns:a16="http://schemas.microsoft.com/office/drawing/2014/main" id="{2D006494-89CE-7D1B-A2CC-A1AD5CB65B0F}"/>
              </a:ext>
            </a:extLst>
          </p:cNvPr>
          <p:cNvSpPr/>
          <p:nvPr/>
        </p:nvSpPr>
        <p:spPr>
          <a:xfrm>
            <a:off x="10728960" y="6045899"/>
            <a:ext cx="1226484" cy="6351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31" name="Google Shape;331;p5">
            <a:extLst>
              <a:ext uri="{FF2B5EF4-FFF2-40B4-BE49-F238E27FC236}">
                <a16:creationId xmlns:a16="http://schemas.microsoft.com/office/drawing/2014/main" id="{0B5F4105-1EAB-7A45-94C5-5F48678070A4}"/>
              </a:ext>
            </a:extLst>
          </p:cNvPr>
          <p:cNvCxnSpPr/>
          <p:nvPr/>
        </p:nvCxnSpPr>
        <p:spPr>
          <a:xfrm>
            <a:off x="236553" y="0"/>
            <a:ext cx="0" cy="1381500"/>
          </a:xfrm>
          <a:prstGeom prst="straightConnector1">
            <a:avLst/>
          </a:prstGeom>
          <a:noFill/>
          <a:ln w="25400" cap="flat" cmpd="sng">
            <a:solidFill>
              <a:srgbClr val="33BAAB"/>
            </a:solidFill>
            <a:prstDash val="solid"/>
            <a:miter lim="8000"/>
            <a:headEnd type="none" w="sm" len="sm"/>
            <a:tailEnd type="none" w="sm" len="sm"/>
          </a:ln>
        </p:spPr>
      </p:cxnSp>
      <p:sp>
        <p:nvSpPr>
          <p:cNvPr id="358" name="Google Shape;358;p5">
            <a:extLst>
              <a:ext uri="{FF2B5EF4-FFF2-40B4-BE49-F238E27FC236}">
                <a16:creationId xmlns:a16="http://schemas.microsoft.com/office/drawing/2014/main" id="{F2ED16E7-AFB5-6760-F4D8-AFB969793A30}"/>
              </a:ext>
            </a:extLst>
          </p:cNvPr>
          <p:cNvSpPr/>
          <p:nvPr/>
        </p:nvSpPr>
        <p:spPr>
          <a:xfrm>
            <a:off x="6559644" y="4097210"/>
            <a:ext cx="1382454" cy="51967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pt-BR" sz="2400" b="1" i="0" u="none" strike="noStrike" cap="none">
                <a:solidFill>
                  <a:srgbClr val="FFFFFF"/>
                </a:solidFill>
                <a:latin typeface="Rambla"/>
                <a:ea typeface="Rambla"/>
                <a:cs typeface="Rambla"/>
                <a:sym typeface="Rambla"/>
              </a:rPr>
              <a:t>-</a:t>
            </a:r>
            <a:endParaRPr sz="2400" b="0" i="0" u="none" strike="noStrike" cap="none">
              <a:solidFill>
                <a:srgbClr val="FFFFFF"/>
              </a:solidFill>
              <a:latin typeface="Arial"/>
              <a:ea typeface="Arial"/>
              <a:cs typeface="Arial"/>
              <a:sym typeface="Arial"/>
            </a:endParaRPr>
          </a:p>
        </p:txBody>
      </p:sp>
      <p:sp>
        <p:nvSpPr>
          <p:cNvPr id="359" name="Google Shape;359;p5">
            <a:extLst>
              <a:ext uri="{FF2B5EF4-FFF2-40B4-BE49-F238E27FC236}">
                <a16:creationId xmlns:a16="http://schemas.microsoft.com/office/drawing/2014/main" id="{3FBDBACA-32DA-3AD4-9D8B-7B949691CCCF}"/>
              </a:ext>
            </a:extLst>
          </p:cNvPr>
          <p:cNvSpPr/>
          <p:nvPr/>
        </p:nvSpPr>
        <p:spPr>
          <a:xfrm>
            <a:off x="6559644" y="4858429"/>
            <a:ext cx="1382454" cy="51967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en-US" sz="2400" b="1" dirty="0">
                <a:solidFill>
                  <a:srgbClr val="FFFFFF"/>
                </a:solidFill>
                <a:latin typeface="Rambla"/>
                <a:ea typeface="Arial"/>
                <a:cs typeface="Arial"/>
                <a:sym typeface="Rambla"/>
              </a:rPr>
              <a:t>02</a:t>
            </a:r>
            <a:endParaRPr sz="2400" b="0" i="0" u="none" strike="noStrike" cap="none" dirty="0">
              <a:solidFill>
                <a:srgbClr val="FFFFFF"/>
              </a:solidFill>
              <a:latin typeface="Arial"/>
              <a:ea typeface="Arial"/>
              <a:cs typeface="Arial"/>
              <a:sym typeface="Arial"/>
            </a:endParaRPr>
          </a:p>
        </p:txBody>
      </p:sp>
      <p:sp>
        <p:nvSpPr>
          <p:cNvPr id="360" name="Google Shape;360;p5">
            <a:extLst>
              <a:ext uri="{FF2B5EF4-FFF2-40B4-BE49-F238E27FC236}">
                <a16:creationId xmlns:a16="http://schemas.microsoft.com/office/drawing/2014/main" id="{0EEA29DD-CEF9-4790-C228-00AFEB06C845}"/>
              </a:ext>
            </a:extLst>
          </p:cNvPr>
          <p:cNvSpPr/>
          <p:nvPr/>
        </p:nvSpPr>
        <p:spPr>
          <a:xfrm>
            <a:off x="6559644" y="5669832"/>
            <a:ext cx="1382454" cy="519676"/>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4400"/>
              <a:buFont typeface="Arial"/>
              <a:buNone/>
            </a:pPr>
            <a:r>
              <a:rPr lang="pt-BR" sz="2400" b="1" i="0" u="none" strike="noStrike" cap="none" dirty="0">
                <a:solidFill>
                  <a:srgbClr val="FFFFFF"/>
                </a:solidFill>
                <a:latin typeface="Rambla"/>
                <a:ea typeface="Rambla"/>
                <a:cs typeface="Rambla"/>
                <a:sym typeface="Rambla"/>
              </a:rPr>
              <a:t>04</a:t>
            </a:r>
            <a:endParaRPr sz="2400" b="0" i="0" u="none" strike="noStrike" cap="none" dirty="0">
              <a:solidFill>
                <a:srgbClr val="FFFFFF"/>
              </a:solidFill>
              <a:latin typeface="Arial"/>
              <a:ea typeface="Arial"/>
              <a:cs typeface="Arial"/>
              <a:sym typeface="Arial"/>
            </a:endParaRPr>
          </a:p>
        </p:txBody>
      </p:sp>
      <p:sp>
        <p:nvSpPr>
          <p:cNvPr id="361" name="Google Shape;361;p5">
            <a:extLst>
              <a:ext uri="{FF2B5EF4-FFF2-40B4-BE49-F238E27FC236}">
                <a16:creationId xmlns:a16="http://schemas.microsoft.com/office/drawing/2014/main" id="{3BB3CDF6-452E-F0C5-8148-9E72E920C4AD}"/>
              </a:ext>
            </a:extLst>
          </p:cNvPr>
          <p:cNvSpPr txBox="1"/>
          <p:nvPr/>
        </p:nvSpPr>
        <p:spPr>
          <a:xfrm>
            <a:off x="232375" y="757212"/>
            <a:ext cx="11727300" cy="6087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rgbClr val="000000"/>
              </a:solidFill>
              <a:latin typeface="Rambla"/>
              <a:ea typeface="Rambla"/>
              <a:cs typeface="Rambla"/>
              <a:sym typeface="Rambla"/>
            </a:endParaRPr>
          </a:p>
        </p:txBody>
      </p:sp>
      <p:sp>
        <p:nvSpPr>
          <p:cNvPr id="31" name="Google Shape;370;p6">
            <a:extLst>
              <a:ext uri="{FF2B5EF4-FFF2-40B4-BE49-F238E27FC236}">
                <a16:creationId xmlns:a16="http://schemas.microsoft.com/office/drawing/2014/main" id="{4AE8B1F7-0FA4-7CC0-3645-C02BC130F3B2}"/>
              </a:ext>
            </a:extLst>
          </p:cNvPr>
          <p:cNvSpPr txBox="1"/>
          <p:nvPr/>
        </p:nvSpPr>
        <p:spPr>
          <a:xfrm>
            <a:off x="384775" y="463106"/>
            <a:ext cx="11727300" cy="6087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3200"/>
              <a:buFont typeface="Arial"/>
              <a:buNone/>
            </a:pPr>
            <a:endParaRPr sz="3200" b="1" i="0" u="none" strike="noStrike" cap="none" dirty="0">
              <a:solidFill>
                <a:srgbClr val="000000"/>
              </a:solidFill>
              <a:latin typeface="Rambla"/>
              <a:ea typeface="Rambla"/>
              <a:cs typeface="Rambla"/>
              <a:sym typeface="Rambla"/>
            </a:endParaRPr>
          </a:p>
        </p:txBody>
      </p:sp>
      <p:sp>
        <p:nvSpPr>
          <p:cNvPr id="32" name="Google Shape;370;p6">
            <a:extLst>
              <a:ext uri="{FF2B5EF4-FFF2-40B4-BE49-F238E27FC236}">
                <a16:creationId xmlns:a16="http://schemas.microsoft.com/office/drawing/2014/main" id="{FF3C87BF-4548-6C36-8C94-B912783F6558}"/>
              </a:ext>
            </a:extLst>
          </p:cNvPr>
          <p:cNvSpPr txBox="1"/>
          <p:nvPr/>
        </p:nvSpPr>
        <p:spPr>
          <a:xfrm>
            <a:off x="532996" y="343693"/>
            <a:ext cx="11727300" cy="608700"/>
          </a:xfrm>
          <a:prstGeom prst="rect">
            <a:avLst/>
          </a:prstGeom>
          <a:noFill/>
          <a:ln>
            <a:noFill/>
          </a:ln>
        </p:spPr>
        <p:txBody>
          <a:bodyPr spcFirstLastPara="1" wrap="square" lIns="121900" tIns="60925" rIns="121900" bIns="60925" anchor="t" anchorCtr="0">
            <a:noAutofit/>
          </a:bodyPr>
          <a:lstStyle/>
          <a:p>
            <a:pPr marL="0" marR="0" lvl="0" indent="0" algn="l" rtl="0">
              <a:lnSpc>
                <a:spcPct val="100000"/>
              </a:lnSpc>
              <a:spcBef>
                <a:spcPts val="0"/>
              </a:spcBef>
              <a:spcAft>
                <a:spcPts val="0"/>
              </a:spcAft>
              <a:buClr>
                <a:srgbClr val="000000"/>
              </a:buClr>
              <a:buSzPts val="3200"/>
              <a:buFont typeface="Arial"/>
              <a:buNone/>
            </a:pPr>
            <a:r>
              <a:rPr lang="pt-BR" sz="3200" b="1" i="0" u="none" strike="noStrike" cap="none" dirty="0">
                <a:solidFill>
                  <a:srgbClr val="595959"/>
                </a:solidFill>
                <a:latin typeface="Rambla"/>
                <a:ea typeface="Rambla"/>
                <a:cs typeface="Rambla"/>
                <a:sym typeface="Rambla"/>
              </a:rPr>
              <a:t>DETALHAMENTO DAS AÇÕES </a:t>
            </a:r>
            <a:endParaRPr sz="3200" b="1" i="0" u="none" strike="noStrike" cap="none" dirty="0">
              <a:solidFill>
                <a:srgbClr val="000000"/>
              </a:solidFill>
              <a:latin typeface="Rambla"/>
              <a:ea typeface="Rambla"/>
              <a:cs typeface="Rambla"/>
              <a:sym typeface="Rambla"/>
            </a:endParaRPr>
          </a:p>
        </p:txBody>
      </p:sp>
      <p:sp>
        <p:nvSpPr>
          <p:cNvPr id="2" name="CaixaDeTexto 1">
            <a:extLst>
              <a:ext uri="{FF2B5EF4-FFF2-40B4-BE49-F238E27FC236}">
                <a16:creationId xmlns:a16="http://schemas.microsoft.com/office/drawing/2014/main" id="{A47454A9-6C13-2DA8-F913-F987250CB897}"/>
              </a:ext>
            </a:extLst>
          </p:cNvPr>
          <p:cNvSpPr txBox="1"/>
          <p:nvPr/>
        </p:nvSpPr>
        <p:spPr>
          <a:xfrm>
            <a:off x="339529" y="1586669"/>
            <a:ext cx="11695828" cy="4247317"/>
          </a:xfrm>
          <a:prstGeom prst="rect">
            <a:avLst/>
          </a:prstGeom>
          <a:noFill/>
        </p:spPr>
        <p:txBody>
          <a:bodyPr wrap="square" rtlCol="0">
            <a:spAutoFit/>
          </a:bodyPr>
          <a:lstStyle/>
          <a:p>
            <a:pPr algn="just"/>
            <a:r>
              <a:rPr lang="pt-BR" b="1" dirty="0">
                <a:solidFill>
                  <a:srgbClr val="407B86"/>
                </a:solidFill>
              </a:rPr>
              <a:t>Infinita: </a:t>
            </a:r>
            <a:r>
              <a:rPr lang="pt-BR" dirty="0"/>
              <a:t>Sugestão de pauta sobre aumento do número de compensação dos GEE às rádios, TVs, impressos, revistas e canais digitais. </a:t>
            </a:r>
          </a:p>
          <a:p>
            <a:pPr algn="just"/>
            <a:r>
              <a:rPr lang="pt-BR" b="1" dirty="0"/>
              <a:t>Situação: </a:t>
            </a:r>
            <a:r>
              <a:rPr lang="pt-BR" dirty="0"/>
              <a:t>Veiculação de matéria no jornal Estado de Minas online, no impresso e online da coluna Variedades, do jornal Diário do Comércio, no impresso e online da editoria Magazine, do jornal O Tempo, revista Encontro, editoria de economia do jornal O Tempo (impresso e online), nas rádios Itatiaia e 98 News.  </a:t>
            </a:r>
          </a:p>
          <a:p>
            <a:pPr algn="just"/>
            <a:endParaRPr lang="pt-BR" dirty="0"/>
          </a:p>
          <a:p>
            <a:pPr algn="just"/>
            <a:endParaRPr lang="pt-BR" dirty="0"/>
          </a:p>
          <a:p>
            <a:pPr algn="just"/>
            <a:r>
              <a:rPr lang="pt-BR" b="1" dirty="0">
                <a:solidFill>
                  <a:srgbClr val="407B86"/>
                </a:solidFill>
              </a:rPr>
              <a:t>Infinita: </a:t>
            </a:r>
            <a:r>
              <a:rPr lang="pt-BR" dirty="0"/>
              <a:t>Sugestões de pauta sobre o evento e cobertura às rádios, TVs, impressos, revistas e canais digitais. </a:t>
            </a:r>
          </a:p>
          <a:p>
            <a:pPr algn="just"/>
            <a:r>
              <a:rPr lang="pt-BR" b="1" dirty="0"/>
              <a:t>Situação: </a:t>
            </a:r>
            <a:r>
              <a:rPr lang="pt-BR" dirty="0"/>
              <a:t>Cobertura dos seguintes veículos: programa + Geraes e Jornal Minas, ambos da TV Rede Minas; TV Band Minas; Jornal da Alterosa Minas (TV Alterosa); jornal O Tempo; RIT TV; jornal Estado de Minas; rádio CBN; BH Dicas; Rota de Minas; TV Canção Nova; Biografando Sucessos.    </a:t>
            </a:r>
          </a:p>
          <a:p>
            <a:pPr algn="just"/>
            <a:endParaRPr lang="pt-BR" b="1" dirty="0"/>
          </a:p>
          <a:p>
            <a:pPr algn="just"/>
            <a:endParaRPr lang="pt-BR" dirty="0"/>
          </a:p>
          <a:p>
            <a:pPr algn="just"/>
            <a:endParaRPr lang="pt-BR" dirty="0"/>
          </a:p>
          <a:p>
            <a:pPr algn="just"/>
            <a:endParaRPr lang="pt-BR" dirty="0"/>
          </a:p>
        </p:txBody>
      </p:sp>
    </p:spTree>
    <p:extLst>
      <p:ext uri="{BB962C8B-B14F-4D97-AF65-F5344CB8AC3E}">
        <p14:creationId xmlns:p14="http://schemas.microsoft.com/office/powerpoint/2010/main" val="2425015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B328DF7B-4F1E-C344-8AFE-E462BCE295FD}"/>
              </a:ext>
            </a:extLst>
          </p:cNvPr>
          <p:cNvPicPr>
            <a:picLocks noChangeAspect="1"/>
          </p:cNvPicPr>
          <p:nvPr/>
        </p:nvPicPr>
        <p:blipFill>
          <a:blip r:embed="rId2"/>
          <a:stretch>
            <a:fillRect/>
          </a:stretch>
        </p:blipFill>
        <p:spPr>
          <a:xfrm>
            <a:off x="1" y="0"/>
            <a:ext cx="12192000" cy="6858000"/>
          </a:xfrm>
          <a:prstGeom prst="rect">
            <a:avLst/>
          </a:prstGeom>
        </p:spPr>
      </p:pic>
      <p:pic>
        <p:nvPicPr>
          <p:cNvPr id="7" name="Imagem 6">
            <a:extLst>
              <a:ext uri="{FF2B5EF4-FFF2-40B4-BE49-F238E27FC236}">
                <a16:creationId xmlns:a16="http://schemas.microsoft.com/office/drawing/2014/main" id="{AAF464D2-9107-414C-912D-4873B0697DFC}"/>
              </a:ext>
            </a:extLst>
          </p:cNvPr>
          <p:cNvPicPr>
            <a:picLocks noChangeAspect="1"/>
          </p:cNvPicPr>
          <p:nvPr/>
        </p:nvPicPr>
        <p:blipFill>
          <a:blip r:embed="rId3"/>
          <a:stretch>
            <a:fillRect/>
          </a:stretch>
        </p:blipFill>
        <p:spPr>
          <a:xfrm>
            <a:off x="4724400" y="610419"/>
            <a:ext cx="2743200" cy="711200"/>
          </a:xfrm>
          <a:prstGeom prst="rect">
            <a:avLst/>
          </a:prstGeom>
        </p:spPr>
      </p:pic>
      <p:sp>
        <p:nvSpPr>
          <p:cNvPr id="8" name="Retângulo 7">
            <a:extLst>
              <a:ext uri="{FF2B5EF4-FFF2-40B4-BE49-F238E27FC236}">
                <a16:creationId xmlns:a16="http://schemas.microsoft.com/office/drawing/2014/main" id="{F02DB0EE-2DF7-E14F-B348-FE38781430D8}"/>
              </a:ext>
            </a:extLst>
          </p:cNvPr>
          <p:cNvSpPr/>
          <p:nvPr/>
        </p:nvSpPr>
        <p:spPr>
          <a:xfrm>
            <a:off x="1318437" y="1557546"/>
            <a:ext cx="9069572" cy="4154984"/>
          </a:xfrm>
          <a:prstGeom prst="rect">
            <a:avLst/>
          </a:prstGeom>
        </p:spPr>
        <p:txBody>
          <a:bodyPr wrap="square" anchor="ctr">
            <a:spAutoFit/>
          </a:bodyPr>
          <a:lstStyle/>
          <a:p>
            <a:pPr algn="ctr" fontAlgn="base">
              <a:spcBef>
                <a:spcPct val="0"/>
              </a:spcBef>
              <a:spcAft>
                <a:spcPct val="0"/>
              </a:spcAft>
              <a:buClr>
                <a:srgbClr val="33CCCC"/>
              </a:buClr>
              <a:defRPr/>
            </a:pPr>
            <a:endParaRPr lang="pt-BR" sz="2000" dirty="0">
              <a:solidFill>
                <a:schemeClr val="bg1"/>
              </a:solidFill>
              <a:latin typeface="Century Gothic" panose="020B0502020202020204" pitchFamily="34" charset="0"/>
            </a:endParaRPr>
          </a:p>
          <a:p>
            <a:pPr algn="ctr" fontAlgn="base">
              <a:spcBef>
                <a:spcPct val="0"/>
              </a:spcBef>
              <a:spcAft>
                <a:spcPct val="0"/>
              </a:spcAft>
              <a:buClr>
                <a:srgbClr val="33CCCC"/>
              </a:buClr>
              <a:defRPr/>
            </a:pPr>
            <a:endParaRPr lang="pt-BR" sz="2000" dirty="0">
              <a:solidFill>
                <a:schemeClr val="bg1"/>
              </a:solidFill>
              <a:latin typeface="Century Gothic" panose="020B0502020202020204" pitchFamily="34" charset="0"/>
            </a:endParaRPr>
          </a:p>
          <a:p>
            <a:pPr algn="ctr" fontAlgn="base">
              <a:spcBef>
                <a:spcPct val="0"/>
              </a:spcBef>
              <a:spcAft>
                <a:spcPct val="0"/>
              </a:spcAft>
              <a:buClr>
                <a:srgbClr val="33CCCC"/>
              </a:buClr>
              <a:defRPr/>
            </a:pPr>
            <a:endParaRPr lang="pt-BR" sz="2000" dirty="0">
              <a:solidFill>
                <a:schemeClr val="bg1"/>
              </a:solidFill>
              <a:latin typeface="Century Gothic" panose="020B0502020202020204" pitchFamily="34" charset="0"/>
            </a:endParaRPr>
          </a:p>
          <a:p>
            <a:pPr algn="ctr" fontAlgn="base">
              <a:spcBef>
                <a:spcPct val="0"/>
              </a:spcBef>
              <a:spcAft>
                <a:spcPct val="0"/>
              </a:spcAft>
              <a:buClr>
                <a:srgbClr val="33CCCC"/>
              </a:buClr>
              <a:defRPr/>
            </a:pPr>
            <a:r>
              <a:rPr lang="pt-BR" sz="5400" dirty="0">
                <a:solidFill>
                  <a:schemeClr val="bg1"/>
                </a:solidFill>
                <a:latin typeface="Century Gothic" panose="020B0502020202020204" pitchFamily="34" charset="0"/>
              </a:rPr>
              <a:t>DESTAQUES DO PERÍODO</a:t>
            </a:r>
          </a:p>
          <a:p>
            <a:pPr algn="ctr" fontAlgn="base">
              <a:spcBef>
                <a:spcPct val="0"/>
              </a:spcBef>
              <a:spcAft>
                <a:spcPct val="0"/>
              </a:spcAft>
              <a:buClr>
                <a:srgbClr val="33CCCC"/>
              </a:buClr>
              <a:defRPr/>
            </a:pPr>
            <a:r>
              <a:rPr lang="pt-BR" sz="5400" dirty="0">
                <a:solidFill>
                  <a:schemeClr val="bg1"/>
                </a:solidFill>
                <a:latin typeface="Century Gothic" panose="020B0502020202020204" pitchFamily="34" charset="0"/>
              </a:rPr>
              <a:t> </a:t>
            </a:r>
          </a:p>
          <a:p>
            <a:pPr algn="just" fontAlgn="base">
              <a:spcBef>
                <a:spcPct val="0"/>
              </a:spcBef>
              <a:spcAft>
                <a:spcPct val="0"/>
              </a:spcAft>
              <a:buClr>
                <a:srgbClr val="33CCCC"/>
              </a:buClr>
              <a:defRPr/>
            </a:pPr>
            <a:endParaRPr lang="en-US" sz="2400" dirty="0">
              <a:solidFill>
                <a:schemeClr val="bg1"/>
              </a:solidFill>
              <a:latin typeface="Century Gothic" panose="020B0502020202020204" pitchFamily="34" charset="0"/>
            </a:endParaRPr>
          </a:p>
          <a:p>
            <a:pPr algn="just" fontAlgn="base">
              <a:spcBef>
                <a:spcPct val="0"/>
              </a:spcBef>
              <a:spcAft>
                <a:spcPct val="0"/>
              </a:spcAft>
              <a:buClr>
                <a:srgbClr val="33CCCC"/>
              </a:buClr>
              <a:defRPr/>
            </a:pPr>
            <a:endParaRPr lang="pt-BR" dirty="0">
              <a:solidFill>
                <a:srgbClr val="595959"/>
              </a:solidFill>
            </a:endParaRPr>
          </a:p>
          <a:p>
            <a:pPr algn="ctr"/>
            <a:endParaRPr lang="pt-BR" dirty="0">
              <a:solidFill>
                <a:schemeClr val="bg1"/>
              </a:solidFill>
            </a:endParaRPr>
          </a:p>
          <a:p>
            <a:pPr algn="ctr"/>
            <a:endParaRPr lang="pt-BR" dirty="0">
              <a:solidFill>
                <a:schemeClr val="bg1"/>
              </a:solidFill>
            </a:endParaRPr>
          </a:p>
          <a:p>
            <a:pPr algn="ctr"/>
            <a:endParaRPr lang="pt-BR" dirty="0"/>
          </a:p>
        </p:txBody>
      </p:sp>
      <p:cxnSp>
        <p:nvCxnSpPr>
          <p:cNvPr id="10" name="Conector Reto 9">
            <a:extLst>
              <a:ext uri="{FF2B5EF4-FFF2-40B4-BE49-F238E27FC236}">
                <a16:creationId xmlns:a16="http://schemas.microsoft.com/office/drawing/2014/main" id="{7DE6C631-764F-F043-BE38-2654A3CF6FF1}"/>
              </a:ext>
            </a:extLst>
          </p:cNvPr>
          <p:cNvCxnSpPr/>
          <p:nvPr/>
        </p:nvCxnSpPr>
        <p:spPr>
          <a:xfrm>
            <a:off x="2993923" y="4026308"/>
            <a:ext cx="625331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945863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5"/>
          <p:cNvSpPr/>
          <p:nvPr/>
        </p:nvSpPr>
        <p:spPr>
          <a:xfrm>
            <a:off x="10728960" y="6045899"/>
            <a:ext cx="1226484" cy="6351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31" name="Google Shape;331;p5"/>
          <p:cNvCxnSpPr/>
          <p:nvPr/>
        </p:nvCxnSpPr>
        <p:spPr>
          <a:xfrm>
            <a:off x="236553" y="0"/>
            <a:ext cx="0" cy="1381500"/>
          </a:xfrm>
          <a:prstGeom prst="straightConnector1">
            <a:avLst/>
          </a:prstGeom>
          <a:noFill/>
          <a:ln w="25400" cap="flat" cmpd="sng">
            <a:solidFill>
              <a:srgbClr val="33BAAB"/>
            </a:solidFill>
            <a:prstDash val="solid"/>
            <a:miter lim="8000"/>
            <a:headEnd type="none" w="sm" len="sm"/>
            <a:tailEnd type="none" w="sm" len="sm"/>
          </a:ln>
        </p:spPr>
      </p:cxnSp>
      <p:grpSp>
        <p:nvGrpSpPr>
          <p:cNvPr id="4" name="Agrupar 3">
            <a:extLst>
              <a:ext uri="{FF2B5EF4-FFF2-40B4-BE49-F238E27FC236}">
                <a16:creationId xmlns:a16="http://schemas.microsoft.com/office/drawing/2014/main" id="{0699BD10-DC29-E55A-6185-1478A6260EF6}"/>
              </a:ext>
            </a:extLst>
          </p:cNvPr>
          <p:cNvGrpSpPr/>
          <p:nvPr/>
        </p:nvGrpSpPr>
        <p:grpSpPr>
          <a:xfrm>
            <a:off x="434966" y="323639"/>
            <a:ext cx="6091045" cy="3410675"/>
            <a:chOff x="944121" y="1576961"/>
            <a:chExt cx="6091045" cy="3410675"/>
          </a:xfrm>
        </p:grpSpPr>
        <p:pic>
          <p:nvPicPr>
            <p:cNvPr id="3" name="Imagem 2" descr="Homem de camisa vermelha&#10;&#10;O conteúdo gerado por IA pode estar incorreto.">
              <a:extLst>
                <a:ext uri="{FF2B5EF4-FFF2-40B4-BE49-F238E27FC236}">
                  <a16:creationId xmlns:a16="http://schemas.microsoft.com/office/drawing/2014/main" id="{C2C634AF-5A16-8230-A374-FA90565973FA}"/>
                </a:ext>
              </a:extLst>
            </p:cNvPr>
            <p:cNvPicPr>
              <a:picLocks noChangeAspect="1"/>
            </p:cNvPicPr>
            <p:nvPr/>
          </p:nvPicPr>
          <p:blipFill>
            <a:blip r:embed="rId3"/>
            <a:stretch>
              <a:fillRect/>
            </a:stretch>
          </p:blipFill>
          <p:spPr>
            <a:xfrm>
              <a:off x="944121" y="1576961"/>
              <a:ext cx="6091045" cy="3410675"/>
            </a:xfrm>
            <a:prstGeom prst="rect">
              <a:avLst/>
            </a:prstGeom>
          </p:spPr>
        </p:pic>
        <p:pic>
          <p:nvPicPr>
            <p:cNvPr id="1028" name="Picture 4" descr="Brasil das Gerais - YouTube">
              <a:extLst>
                <a:ext uri="{FF2B5EF4-FFF2-40B4-BE49-F238E27FC236}">
                  <a16:creationId xmlns:a16="http://schemas.microsoft.com/office/drawing/2014/main" id="{DCF79B44-2913-33B2-7C55-5F526147B1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0393" y="1682030"/>
              <a:ext cx="801397" cy="80139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Agrupar 6">
            <a:extLst>
              <a:ext uri="{FF2B5EF4-FFF2-40B4-BE49-F238E27FC236}">
                <a16:creationId xmlns:a16="http://schemas.microsoft.com/office/drawing/2014/main" id="{F91FA86A-3835-FFFC-4A1E-73E694B53EF0}"/>
              </a:ext>
            </a:extLst>
          </p:cNvPr>
          <p:cNvGrpSpPr/>
          <p:nvPr/>
        </p:nvGrpSpPr>
        <p:grpSpPr>
          <a:xfrm>
            <a:off x="2339461" y="3873715"/>
            <a:ext cx="4917962" cy="2688528"/>
            <a:chOff x="7274038" y="1175904"/>
            <a:chExt cx="4917962" cy="2688528"/>
          </a:xfrm>
        </p:grpSpPr>
        <p:pic>
          <p:nvPicPr>
            <p:cNvPr id="1030" name="Picture 6" descr="CBN - Belo Horizonte (@cbnbhoficial) • Instagram photos and videos">
              <a:extLst>
                <a:ext uri="{FF2B5EF4-FFF2-40B4-BE49-F238E27FC236}">
                  <a16:creationId xmlns:a16="http://schemas.microsoft.com/office/drawing/2014/main" id="{07DC618B-4403-4508-3D6A-E2D11C55FAC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1543" y="1175904"/>
              <a:ext cx="1513609" cy="1513609"/>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m 5" descr="Texto&#10;&#10;O conteúdo gerado por IA pode estar incorreto.">
              <a:extLst>
                <a:ext uri="{FF2B5EF4-FFF2-40B4-BE49-F238E27FC236}">
                  <a16:creationId xmlns:a16="http://schemas.microsoft.com/office/drawing/2014/main" id="{C63CDADE-DAE8-1E11-E4CE-DD022352AC3C}"/>
                </a:ext>
              </a:extLst>
            </p:cNvPr>
            <p:cNvPicPr>
              <a:picLocks noChangeAspect="1"/>
            </p:cNvPicPr>
            <p:nvPr/>
          </p:nvPicPr>
          <p:blipFill>
            <a:blip r:embed="rId6"/>
            <a:stretch>
              <a:fillRect/>
            </a:stretch>
          </p:blipFill>
          <p:spPr>
            <a:xfrm>
              <a:off x="7274038" y="2314358"/>
              <a:ext cx="4917962" cy="1550074"/>
            </a:xfrm>
            <a:prstGeom prst="rect">
              <a:avLst/>
            </a:prstGeom>
          </p:spPr>
        </p:pic>
      </p:grpSp>
      <p:grpSp>
        <p:nvGrpSpPr>
          <p:cNvPr id="13" name="Agrupar 12">
            <a:extLst>
              <a:ext uri="{FF2B5EF4-FFF2-40B4-BE49-F238E27FC236}">
                <a16:creationId xmlns:a16="http://schemas.microsoft.com/office/drawing/2014/main" id="{FFAD1DF6-C9AD-632E-23B6-300C762DC35E}"/>
              </a:ext>
            </a:extLst>
          </p:cNvPr>
          <p:cNvGrpSpPr/>
          <p:nvPr/>
        </p:nvGrpSpPr>
        <p:grpSpPr>
          <a:xfrm>
            <a:off x="7439052" y="1795105"/>
            <a:ext cx="4241573" cy="4157219"/>
            <a:chOff x="7439052" y="1230105"/>
            <a:chExt cx="4241573" cy="4157219"/>
          </a:xfrm>
        </p:grpSpPr>
        <p:pic>
          <p:nvPicPr>
            <p:cNvPr id="11" name="Imagem 10" descr="Tela de celular com publicação numa rede social&#10;&#10;O conteúdo gerado por IA pode estar incorreto.">
              <a:extLst>
                <a:ext uri="{FF2B5EF4-FFF2-40B4-BE49-F238E27FC236}">
                  <a16:creationId xmlns:a16="http://schemas.microsoft.com/office/drawing/2014/main" id="{4A35CE75-1FBA-8202-F09F-0A57C6C2F348}"/>
                </a:ext>
              </a:extLst>
            </p:cNvPr>
            <p:cNvPicPr>
              <a:picLocks noChangeAspect="1"/>
            </p:cNvPicPr>
            <p:nvPr/>
          </p:nvPicPr>
          <p:blipFill>
            <a:blip r:embed="rId7"/>
            <a:srcRect t="20317" r="3211"/>
            <a:stretch>
              <a:fillRect/>
            </a:stretch>
          </p:blipFill>
          <p:spPr>
            <a:xfrm>
              <a:off x="7439052" y="1809555"/>
              <a:ext cx="4241573" cy="3577769"/>
            </a:xfrm>
            <a:prstGeom prst="rect">
              <a:avLst/>
            </a:prstGeom>
          </p:spPr>
        </p:pic>
        <p:pic>
          <p:nvPicPr>
            <p:cNvPr id="12" name="Picture 4" descr="O Estado de Minas | Media Ownership Monitor">
              <a:extLst>
                <a:ext uri="{FF2B5EF4-FFF2-40B4-BE49-F238E27FC236}">
                  <a16:creationId xmlns:a16="http://schemas.microsoft.com/office/drawing/2014/main" id="{B678A709-584C-C412-D00E-1CA41078CFA6}"/>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34501" b="36289"/>
            <a:stretch>
              <a:fillRect/>
            </a:stretch>
          </p:blipFill>
          <p:spPr bwMode="auto">
            <a:xfrm>
              <a:off x="8442273" y="1230105"/>
              <a:ext cx="2619375" cy="50915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951075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9">
          <a:extLst>
            <a:ext uri="{FF2B5EF4-FFF2-40B4-BE49-F238E27FC236}">
              <a16:creationId xmlns:a16="http://schemas.microsoft.com/office/drawing/2014/main" id="{37189263-7874-16B8-7E57-9A13E1D91FD4}"/>
            </a:ext>
          </a:extLst>
        </p:cNvPr>
        <p:cNvGrpSpPr/>
        <p:nvPr/>
      </p:nvGrpSpPr>
      <p:grpSpPr>
        <a:xfrm>
          <a:off x="0" y="0"/>
          <a:ext cx="0" cy="0"/>
          <a:chOff x="0" y="0"/>
          <a:chExt cx="0" cy="0"/>
        </a:xfrm>
      </p:grpSpPr>
      <p:sp>
        <p:nvSpPr>
          <p:cNvPr id="330" name="Google Shape;330;p5">
            <a:extLst>
              <a:ext uri="{FF2B5EF4-FFF2-40B4-BE49-F238E27FC236}">
                <a16:creationId xmlns:a16="http://schemas.microsoft.com/office/drawing/2014/main" id="{6A2AF443-2E2A-4EF0-5B24-90767D6A623F}"/>
              </a:ext>
            </a:extLst>
          </p:cNvPr>
          <p:cNvSpPr/>
          <p:nvPr/>
        </p:nvSpPr>
        <p:spPr>
          <a:xfrm>
            <a:off x="10728960" y="6045899"/>
            <a:ext cx="1226484" cy="6351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31" name="Google Shape;331;p5">
            <a:extLst>
              <a:ext uri="{FF2B5EF4-FFF2-40B4-BE49-F238E27FC236}">
                <a16:creationId xmlns:a16="http://schemas.microsoft.com/office/drawing/2014/main" id="{9E466525-F148-A5BF-AB4D-9122F53F032E}"/>
              </a:ext>
            </a:extLst>
          </p:cNvPr>
          <p:cNvCxnSpPr/>
          <p:nvPr/>
        </p:nvCxnSpPr>
        <p:spPr>
          <a:xfrm>
            <a:off x="236553" y="0"/>
            <a:ext cx="0" cy="1381500"/>
          </a:xfrm>
          <a:prstGeom prst="straightConnector1">
            <a:avLst/>
          </a:prstGeom>
          <a:noFill/>
          <a:ln w="25400" cap="flat" cmpd="sng">
            <a:solidFill>
              <a:srgbClr val="33BAAB"/>
            </a:solidFill>
            <a:prstDash val="solid"/>
            <a:miter lim="8000"/>
            <a:headEnd type="none" w="sm" len="sm"/>
            <a:tailEnd type="none" w="sm" len="sm"/>
          </a:ln>
        </p:spPr>
      </p:cxnSp>
      <p:grpSp>
        <p:nvGrpSpPr>
          <p:cNvPr id="3" name="Agrupar 2">
            <a:extLst>
              <a:ext uri="{FF2B5EF4-FFF2-40B4-BE49-F238E27FC236}">
                <a16:creationId xmlns:a16="http://schemas.microsoft.com/office/drawing/2014/main" id="{161ACB31-EDD6-9866-3C42-7499749A39AA}"/>
              </a:ext>
            </a:extLst>
          </p:cNvPr>
          <p:cNvGrpSpPr/>
          <p:nvPr/>
        </p:nvGrpSpPr>
        <p:grpSpPr>
          <a:xfrm>
            <a:off x="236553" y="1381500"/>
            <a:ext cx="6407196" cy="4530591"/>
            <a:chOff x="3141211" y="841173"/>
            <a:chExt cx="6407196" cy="4530591"/>
          </a:xfrm>
        </p:grpSpPr>
        <p:pic>
          <p:nvPicPr>
            <p:cNvPr id="2" name="Imagem 1" descr="Tela de celular com imagem de mulher olhando para o lado&#10;&#10;O conteúdo gerado por IA pode estar incorreto.">
              <a:extLst>
                <a:ext uri="{FF2B5EF4-FFF2-40B4-BE49-F238E27FC236}">
                  <a16:creationId xmlns:a16="http://schemas.microsoft.com/office/drawing/2014/main" id="{2794C416-5640-A791-6009-777C9673B170}"/>
                </a:ext>
              </a:extLst>
            </p:cNvPr>
            <p:cNvPicPr>
              <a:picLocks noChangeAspect="1"/>
            </p:cNvPicPr>
            <p:nvPr/>
          </p:nvPicPr>
          <p:blipFill>
            <a:blip r:embed="rId3"/>
            <a:stretch>
              <a:fillRect/>
            </a:stretch>
          </p:blipFill>
          <p:spPr>
            <a:xfrm>
              <a:off x="3141211" y="1961090"/>
              <a:ext cx="6407196" cy="3410674"/>
            </a:xfrm>
            <a:prstGeom prst="rect">
              <a:avLst/>
            </a:prstGeom>
          </p:spPr>
        </p:pic>
        <p:pic>
          <p:nvPicPr>
            <p:cNvPr id="2050" name="Picture 2" descr="Rede Alterosa – Wikipédia, a enciclopédia livre">
              <a:extLst>
                <a:ext uri="{FF2B5EF4-FFF2-40B4-BE49-F238E27FC236}">
                  <a16:creationId xmlns:a16="http://schemas.microsoft.com/office/drawing/2014/main" id="{DDC4869C-272F-417B-C209-18766F2F45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9923" y="841173"/>
              <a:ext cx="1960340" cy="99257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 name="Agrupar 5">
            <a:extLst>
              <a:ext uri="{FF2B5EF4-FFF2-40B4-BE49-F238E27FC236}">
                <a16:creationId xmlns:a16="http://schemas.microsoft.com/office/drawing/2014/main" id="{AA7DFE84-3C59-97AC-A041-233A8BF41BD0}"/>
              </a:ext>
            </a:extLst>
          </p:cNvPr>
          <p:cNvGrpSpPr/>
          <p:nvPr/>
        </p:nvGrpSpPr>
        <p:grpSpPr>
          <a:xfrm>
            <a:off x="8030526" y="872344"/>
            <a:ext cx="3687264" cy="5568152"/>
            <a:chOff x="8030526" y="872344"/>
            <a:chExt cx="3687264" cy="5568152"/>
          </a:xfrm>
        </p:grpSpPr>
        <p:pic>
          <p:nvPicPr>
            <p:cNvPr id="5" name="Imagem 4" descr="Jornal com fotos e texto&#10;&#10;O conteúdo gerado por IA pode estar incorreto.">
              <a:extLst>
                <a:ext uri="{FF2B5EF4-FFF2-40B4-BE49-F238E27FC236}">
                  <a16:creationId xmlns:a16="http://schemas.microsoft.com/office/drawing/2014/main" id="{AF5D7EB5-8C99-6BF4-8C52-F972F8C80405}"/>
                </a:ext>
              </a:extLst>
            </p:cNvPr>
            <p:cNvPicPr>
              <a:picLocks noChangeAspect="1"/>
            </p:cNvPicPr>
            <p:nvPr/>
          </p:nvPicPr>
          <p:blipFill>
            <a:blip r:embed="rId5"/>
            <a:stretch>
              <a:fillRect/>
            </a:stretch>
          </p:blipFill>
          <p:spPr>
            <a:xfrm>
              <a:off x="8030526" y="1381500"/>
              <a:ext cx="3687264" cy="5058996"/>
            </a:xfrm>
            <a:prstGeom prst="rect">
              <a:avLst/>
            </a:prstGeom>
          </p:spPr>
        </p:pic>
        <p:pic>
          <p:nvPicPr>
            <p:cNvPr id="2052" name="Picture 4" descr="O Estado de Minas | Media Ownership Monitor">
              <a:extLst>
                <a:ext uri="{FF2B5EF4-FFF2-40B4-BE49-F238E27FC236}">
                  <a16:creationId xmlns:a16="http://schemas.microsoft.com/office/drawing/2014/main" id="{96A3610B-FD7E-F64D-1A93-02538B04460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34501" b="36289"/>
            <a:stretch>
              <a:fillRect/>
            </a:stretch>
          </p:blipFill>
          <p:spPr bwMode="auto">
            <a:xfrm>
              <a:off x="8722827" y="872344"/>
              <a:ext cx="2619375" cy="50915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849644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9">
          <a:extLst>
            <a:ext uri="{FF2B5EF4-FFF2-40B4-BE49-F238E27FC236}">
              <a16:creationId xmlns:a16="http://schemas.microsoft.com/office/drawing/2014/main" id="{342940BB-E5E4-AB88-24D5-7D73ACAB9709}"/>
            </a:ext>
          </a:extLst>
        </p:cNvPr>
        <p:cNvGrpSpPr/>
        <p:nvPr/>
      </p:nvGrpSpPr>
      <p:grpSpPr>
        <a:xfrm>
          <a:off x="0" y="0"/>
          <a:ext cx="0" cy="0"/>
          <a:chOff x="0" y="0"/>
          <a:chExt cx="0" cy="0"/>
        </a:xfrm>
      </p:grpSpPr>
      <p:sp>
        <p:nvSpPr>
          <p:cNvPr id="330" name="Google Shape;330;p5">
            <a:extLst>
              <a:ext uri="{FF2B5EF4-FFF2-40B4-BE49-F238E27FC236}">
                <a16:creationId xmlns:a16="http://schemas.microsoft.com/office/drawing/2014/main" id="{F60C7D72-5937-9044-4FC7-871090D049B6}"/>
              </a:ext>
            </a:extLst>
          </p:cNvPr>
          <p:cNvSpPr/>
          <p:nvPr/>
        </p:nvSpPr>
        <p:spPr>
          <a:xfrm>
            <a:off x="10728960" y="6045899"/>
            <a:ext cx="1226484" cy="6351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31" name="Google Shape;331;p5">
            <a:extLst>
              <a:ext uri="{FF2B5EF4-FFF2-40B4-BE49-F238E27FC236}">
                <a16:creationId xmlns:a16="http://schemas.microsoft.com/office/drawing/2014/main" id="{E160D030-DB90-1D46-09EE-5F5A0DB7EA3A}"/>
              </a:ext>
            </a:extLst>
          </p:cNvPr>
          <p:cNvCxnSpPr/>
          <p:nvPr/>
        </p:nvCxnSpPr>
        <p:spPr>
          <a:xfrm>
            <a:off x="236553" y="0"/>
            <a:ext cx="0" cy="1381500"/>
          </a:xfrm>
          <a:prstGeom prst="straightConnector1">
            <a:avLst/>
          </a:prstGeom>
          <a:noFill/>
          <a:ln w="25400" cap="flat" cmpd="sng">
            <a:solidFill>
              <a:srgbClr val="33BAAB"/>
            </a:solidFill>
            <a:prstDash val="solid"/>
            <a:miter lim="8000"/>
            <a:headEnd type="none" w="sm" len="sm"/>
            <a:tailEnd type="none" w="sm" len="sm"/>
          </a:ln>
        </p:spPr>
      </p:cxnSp>
      <p:grpSp>
        <p:nvGrpSpPr>
          <p:cNvPr id="8" name="Agrupar 7">
            <a:extLst>
              <a:ext uri="{FF2B5EF4-FFF2-40B4-BE49-F238E27FC236}">
                <a16:creationId xmlns:a16="http://schemas.microsoft.com/office/drawing/2014/main" id="{80B7601E-65E6-1C56-F491-81D1E2F9BF41}"/>
              </a:ext>
            </a:extLst>
          </p:cNvPr>
          <p:cNvGrpSpPr/>
          <p:nvPr/>
        </p:nvGrpSpPr>
        <p:grpSpPr>
          <a:xfrm>
            <a:off x="524694" y="990489"/>
            <a:ext cx="6245032" cy="5055410"/>
            <a:chOff x="524694" y="536711"/>
            <a:chExt cx="6245032" cy="5055410"/>
          </a:xfrm>
        </p:grpSpPr>
        <p:pic>
          <p:nvPicPr>
            <p:cNvPr id="7" name="Imagem 6" descr="Uma imagem contendo no interior, segurando, frente, mulher&#10;&#10;O conteúdo gerado por IA pode estar incorreto.">
              <a:extLst>
                <a:ext uri="{FF2B5EF4-FFF2-40B4-BE49-F238E27FC236}">
                  <a16:creationId xmlns:a16="http://schemas.microsoft.com/office/drawing/2014/main" id="{2749F9A4-927F-07D6-D919-269F5EC6F7BE}"/>
                </a:ext>
              </a:extLst>
            </p:cNvPr>
            <p:cNvPicPr>
              <a:picLocks noChangeAspect="1"/>
            </p:cNvPicPr>
            <p:nvPr/>
          </p:nvPicPr>
          <p:blipFill>
            <a:blip r:embed="rId3"/>
            <a:stretch>
              <a:fillRect/>
            </a:stretch>
          </p:blipFill>
          <p:spPr>
            <a:xfrm>
              <a:off x="524694" y="2089575"/>
              <a:ext cx="6245032" cy="3502546"/>
            </a:xfrm>
            <a:prstGeom prst="rect">
              <a:avLst/>
            </a:prstGeom>
          </p:spPr>
        </p:pic>
        <p:pic>
          <p:nvPicPr>
            <p:cNvPr id="4098" name="Picture 2" descr="TV Canção Nova – Wikipédia, a enciclopédia livre">
              <a:extLst>
                <a:ext uri="{FF2B5EF4-FFF2-40B4-BE49-F238E27FC236}">
                  <a16:creationId xmlns:a16="http://schemas.microsoft.com/office/drawing/2014/main" id="{80CF07BE-E0D2-B772-F759-6F081862C9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31473" y="536711"/>
              <a:ext cx="1750002" cy="145833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1" name="Agrupar 10">
            <a:extLst>
              <a:ext uri="{FF2B5EF4-FFF2-40B4-BE49-F238E27FC236}">
                <a16:creationId xmlns:a16="http://schemas.microsoft.com/office/drawing/2014/main" id="{7FCBC8BB-C950-5810-D3C8-542441072100}"/>
              </a:ext>
            </a:extLst>
          </p:cNvPr>
          <p:cNvGrpSpPr/>
          <p:nvPr/>
        </p:nvGrpSpPr>
        <p:grpSpPr>
          <a:xfrm>
            <a:off x="7777492" y="437460"/>
            <a:ext cx="3799816" cy="6192154"/>
            <a:chOff x="7777492" y="437460"/>
            <a:chExt cx="3799816" cy="6192154"/>
          </a:xfrm>
        </p:grpSpPr>
        <p:pic>
          <p:nvPicPr>
            <p:cNvPr id="10" name="Imagem 9" descr="Jornal com texto preto sobre fundo branco&#10;&#10;O conteúdo gerado por IA pode estar incorreto.">
              <a:extLst>
                <a:ext uri="{FF2B5EF4-FFF2-40B4-BE49-F238E27FC236}">
                  <a16:creationId xmlns:a16="http://schemas.microsoft.com/office/drawing/2014/main" id="{62BED7BB-AC12-1390-FF19-1C176C2F3E01}"/>
                </a:ext>
              </a:extLst>
            </p:cNvPr>
            <p:cNvPicPr>
              <a:picLocks noChangeAspect="1"/>
            </p:cNvPicPr>
            <p:nvPr/>
          </p:nvPicPr>
          <p:blipFill>
            <a:blip r:embed="rId5"/>
            <a:stretch>
              <a:fillRect/>
            </a:stretch>
          </p:blipFill>
          <p:spPr>
            <a:xfrm>
              <a:off x="7777492" y="1641978"/>
              <a:ext cx="3799816" cy="4987636"/>
            </a:xfrm>
            <a:prstGeom prst="rect">
              <a:avLst/>
            </a:prstGeom>
          </p:spPr>
        </p:pic>
        <p:pic>
          <p:nvPicPr>
            <p:cNvPr id="4100" name="Picture 4">
              <a:extLst>
                <a:ext uri="{FF2B5EF4-FFF2-40B4-BE49-F238E27FC236}">
                  <a16:creationId xmlns:a16="http://schemas.microsoft.com/office/drawing/2014/main" id="{DD89390F-D712-5288-200F-B69124C7B87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47834" y="437460"/>
              <a:ext cx="2059132" cy="1153114"/>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55563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9">
          <a:extLst>
            <a:ext uri="{FF2B5EF4-FFF2-40B4-BE49-F238E27FC236}">
              <a16:creationId xmlns:a16="http://schemas.microsoft.com/office/drawing/2014/main" id="{776C8768-F5D9-5AB3-14BD-BA349599E129}"/>
            </a:ext>
          </a:extLst>
        </p:cNvPr>
        <p:cNvGrpSpPr/>
        <p:nvPr/>
      </p:nvGrpSpPr>
      <p:grpSpPr>
        <a:xfrm>
          <a:off x="0" y="0"/>
          <a:ext cx="0" cy="0"/>
          <a:chOff x="0" y="0"/>
          <a:chExt cx="0" cy="0"/>
        </a:xfrm>
      </p:grpSpPr>
      <p:sp>
        <p:nvSpPr>
          <p:cNvPr id="330" name="Google Shape;330;p5">
            <a:extLst>
              <a:ext uri="{FF2B5EF4-FFF2-40B4-BE49-F238E27FC236}">
                <a16:creationId xmlns:a16="http://schemas.microsoft.com/office/drawing/2014/main" id="{87FF296E-6EB3-630A-1709-9D034C58EF5D}"/>
              </a:ext>
            </a:extLst>
          </p:cNvPr>
          <p:cNvSpPr/>
          <p:nvPr/>
        </p:nvSpPr>
        <p:spPr>
          <a:xfrm>
            <a:off x="10728960" y="6045899"/>
            <a:ext cx="1226484" cy="6351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31" name="Google Shape;331;p5">
            <a:extLst>
              <a:ext uri="{FF2B5EF4-FFF2-40B4-BE49-F238E27FC236}">
                <a16:creationId xmlns:a16="http://schemas.microsoft.com/office/drawing/2014/main" id="{5FFDF0F5-0968-B273-D4B2-6D96C9704C42}"/>
              </a:ext>
            </a:extLst>
          </p:cNvPr>
          <p:cNvCxnSpPr/>
          <p:nvPr/>
        </p:nvCxnSpPr>
        <p:spPr>
          <a:xfrm>
            <a:off x="236553" y="0"/>
            <a:ext cx="0" cy="1381500"/>
          </a:xfrm>
          <a:prstGeom prst="straightConnector1">
            <a:avLst/>
          </a:prstGeom>
          <a:noFill/>
          <a:ln w="25400" cap="flat" cmpd="sng">
            <a:solidFill>
              <a:srgbClr val="33BAAB"/>
            </a:solidFill>
            <a:prstDash val="solid"/>
            <a:miter lim="8000"/>
            <a:headEnd type="none" w="sm" len="sm"/>
            <a:tailEnd type="none" w="sm" len="sm"/>
          </a:ln>
        </p:spPr>
      </p:cxnSp>
      <p:grpSp>
        <p:nvGrpSpPr>
          <p:cNvPr id="8" name="Agrupar 7">
            <a:extLst>
              <a:ext uri="{FF2B5EF4-FFF2-40B4-BE49-F238E27FC236}">
                <a16:creationId xmlns:a16="http://schemas.microsoft.com/office/drawing/2014/main" id="{292CE2CE-5629-BAB6-D151-2F6E43E09EB3}"/>
              </a:ext>
            </a:extLst>
          </p:cNvPr>
          <p:cNvGrpSpPr/>
          <p:nvPr/>
        </p:nvGrpSpPr>
        <p:grpSpPr>
          <a:xfrm>
            <a:off x="5910921" y="1651108"/>
            <a:ext cx="5909065" cy="4908281"/>
            <a:chOff x="665018" y="794904"/>
            <a:chExt cx="5909065" cy="4908281"/>
          </a:xfrm>
        </p:grpSpPr>
        <p:pic>
          <p:nvPicPr>
            <p:cNvPr id="7" name="Imagem 6" descr="Interface gráfica do usuário&#10;&#10;O conteúdo gerado por IA pode estar incorreto.">
              <a:extLst>
                <a:ext uri="{FF2B5EF4-FFF2-40B4-BE49-F238E27FC236}">
                  <a16:creationId xmlns:a16="http://schemas.microsoft.com/office/drawing/2014/main" id="{B978A3E0-371F-C776-E650-DE157D865E81}"/>
                </a:ext>
              </a:extLst>
            </p:cNvPr>
            <p:cNvPicPr>
              <a:picLocks noChangeAspect="1"/>
            </p:cNvPicPr>
            <p:nvPr/>
          </p:nvPicPr>
          <p:blipFill>
            <a:blip r:embed="rId3"/>
            <a:stretch>
              <a:fillRect/>
            </a:stretch>
          </p:blipFill>
          <p:spPr>
            <a:xfrm>
              <a:off x="665018" y="2392640"/>
              <a:ext cx="5909065" cy="3310545"/>
            </a:xfrm>
            <a:prstGeom prst="rect">
              <a:avLst/>
            </a:prstGeom>
          </p:spPr>
        </p:pic>
        <p:pic>
          <p:nvPicPr>
            <p:cNvPr id="3074" name="Picture 2" descr="TV Band Minas - YouTube">
              <a:extLst>
                <a:ext uri="{FF2B5EF4-FFF2-40B4-BE49-F238E27FC236}">
                  <a16:creationId xmlns:a16="http://schemas.microsoft.com/office/drawing/2014/main" id="{E3D315BA-B772-E2DB-8EA9-FA1457CD95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4645" y="794904"/>
              <a:ext cx="1589809" cy="158980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4" name="Agrupar 13">
            <a:extLst>
              <a:ext uri="{FF2B5EF4-FFF2-40B4-BE49-F238E27FC236}">
                <a16:creationId xmlns:a16="http://schemas.microsoft.com/office/drawing/2014/main" id="{F7D88A22-A793-6FD0-E33E-15C56B634A70}"/>
              </a:ext>
            </a:extLst>
          </p:cNvPr>
          <p:cNvGrpSpPr/>
          <p:nvPr/>
        </p:nvGrpSpPr>
        <p:grpSpPr>
          <a:xfrm>
            <a:off x="402808" y="690750"/>
            <a:ext cx="6516375" cy="2193903"/>
            <a:chOff x="72736" y="776342"/>
            <a:chExt cx="6516375" cy="2193903"/>
          </a:xfrm>
        </p:grpSpPr>
        <p:pic>
          <p:nvPicPr>
            <p:cNvPr id="11" name="Imagem 10" descr="Desenho de um círculo&#10;&#10;O conteúdo gerado por IA pode estar incorreto.">
              <a:extLst>
                <a:ext uri="{FF2B5EF4-FFF2-40B4-BE49-F238E27FC236}">
                  <a16:creationId xmlns:a16="http://schemas.microsoft.com/office/drawing/2014/main" id="{82DF094C-D63C-3ED7-7AC9-74A014A926A0}"/>
                </a:ext>
              </a:extLst>
            </p:cNvPr>
            <p:cNvPicPr>
              <a:picLocks noChangeAspect="1"/>
            </p:cNvPicPr>
            <p:nvPr/>
          </p:nvPicPr>
          <p:blipFill>
            <a:blip r:embed="rId5"/>
            <a:stretch>
              <a:fillRect/>
            </a:stretch>
          </p:blipFill>
          <p:spPr>
            <a:xfrm>
              <a:off x="412760" y="776342"/>
              <a:ext cx="3241376" cy="953802"/>
            </a:xfrm>
            <a:prstGeom prst="rect">
              <a:avLst/>
            </a:prstGeom>
          </p:spPr>
        </p:pic>
        <p:pic>
          <p:nvPicPr>
            <p:cNvPr id="13" name="Imagem 12" descr="Texto&#10;&#10;O conteúdo gerado por IA pode estar incorreto.">
              <a:extLst>
                <a:ext uri="{FF2B5EF4-FFF2-40B4-BE49-F238E27FC236}">
                  <a16:creationId xmlns:a16="http://schemas.microsoft.com/office/drawing/2014/main" id="{C43AAA21-938A-F0EF-5041-895B9A184948}"/>
                </a:ext>
              </a:extLst>
            </p:cNvPr>
            <p:cNvPicPr>
              <a:picLocks noChangeAspect="1"/>
            </p:cNvPicPr>
            <p:nvPr/>
          </p:nvPicPr>
          <p:blipFill>
            <a:blip r:embed="rId6"/>
            <a:stretch>
              <a:fillRect/>
            </a:stretch>
          </p:blipFill>
          <p:spPr>
            <a:xfrm>
              <a:off x="72736" y="1591880"/>
              <a:ext cx="6516375" cy="1378365"/>
            </a:xfrm>
            <a:prstGeom prst="rect">
              <a:avLst/>
            </a:prstGeom>
          </p:spPr>
        </p:pic>
      </p:grpSp>
    </p:spTree>
    <p:extLst>
      <p:ext uri="{BB962C8B-B14F-4D97-AF65-F5344CB8AC3E}">
        <p14:creationId xmlns:p14="http://schemas.microsoft.com/office/powerpoint/2010/main" val="2763813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9">
          <a:extLst>
            <a:ext uri="{FF2B5EF4-FFF2-40B4-BE49-F238E27FC236}">
              <a16:creationId xmlns:a16="http://schemas.microsoft.com/office/drawing/2014/main" id="{58369D97-C43A-43D1-9EFD-EE666A4C8D5D}"/>
            </a:ext>
          </a:extLst>
        </p:cNvPr>
        <p:cNvGrpSpPr/>
        <p:nvPr/>
      </p:nvGrpSpPr>
      <p:grpSpPr>
        <a:xfrm>
          <a:off x="0" y="0"/>
          <a:ext cx="0" cy="0"/>
          <a:chOff x="0" y="0"/>
          <a:chExt cx="0" cy="0"/>
        </a:xfrm>
      </p:grpSpPr>
      <p:sp>
        <p:nvSpPr>
          <p:cNvPr id="330" name="Google Shape;330;p5">
            <a:extLst>
              <a:ext uri="{FF2B5EF4-FFF2-40B4-BE49-F238E27FC236}">
                <a16:creationId xmlns:a16="http://schemas.microsoft.com/office/drawing/2014/main" id="{4DEE7A14-7E22-7E5A-B0E1-B5276D235017}"/>
              </a:ext>
            </a:extLst>
          </p:cNvPr>
          <p:cNvSpPr/>
          <p:nvPr/>
        </p:nvSpPr>
        <p:spPr>
          <a:xfrm>
            <a:off x="10728960" y="6045899"/>
            <a:ext cx="1226484" cy="63511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31" name="Google Shape;331;p5">
            <a:extLst>
              <a:ext uri="{FF2B5EF4-FFF2-40B4-BE49-F238E27FC236}">
                <a16:creationId xmlns:a16="http://schemas.microsoft.com/office/drawing/2014/main" id="{35AAD410-E424-CFBA-723D-312CACAB49E5}"/>
              </a:ext>
            </a:extLst>
          </p:cNvPr>
          <p:cNvCxnSpPr/>
          <p:nvPr/>
        </p:nvCxnSpPr>
        <p:spPr>
          <a:xfrm>
            <a:off x="236553" y="0"/>
            <a:ext cx="0" cy="1381500"/>
          </a:xfrm>
          <a:prstGeom prst="straightConnector1">
            <a:avLst/>
          </a:prstGeom>
          <a:noFill/>
          <a:ln w="25400" cap="flat" cmpd="sng">
            <a:solidFill>
              <a:srgbClr val="33BAAB"/>
            </a:solidFill>
            <a:prstDash val="solid"/>
            <a:miter lim="8000"/>
            <a:headEnd type="none" w="sm" len="sm"/>
            <a:tailEnd type="none" w="sm" len="sm"/>
          </a:ln>
        </p:spPr>
      </p:cxnSp>
      <p:grpSp>
        <p:nvGrpSpPr>
          <p:cNvPr id="2" name="Agrupar 1">
            <a:extLst>
              <a:ext uri="{FF2B5EF4-FFF2-40B4-BE49-F238E27FC236}">
                <a16:creationId xmlns:a16="http://schemas.microsoft.com/office/drawing/2014/main" id="{1D8F3CED-CFEF-9736-59B5-7A1C3F77A9CD}"/>
              </a:ext>
            </a:extLst>
          </p:cNvPr>
          <p:cNvGrpSpPr/>
          <p:nvPr/>
        </p:nvGrpSpPr>
        <p:grpSpPr>
          <a:xfrm>
            <a:off x="6096000" y="2826313"/>
            <a:ext cx="5818909" cy="2177750"/>
            <a:chOff x="90157" y="4052441"/>
            <a:chExt cx="5818909" cy="2177750"/>
          </a:xfrm>
        </p:grpSpPr>
        <p:pic>
          <p:nvPicPr>
            <p:cNvPr id="3" name="Imagem 2" descr="Desenho de um círculo&#10;&#10;O conteúdo gerado por IA pode estar incorreto.">
              <a:extLst>
                <a:ext uri="{FF2B5EF4-FFF2-40B4-BE49-F238E27FC236}">
                  <a16:creationId xmlns:a16="http://schemas.microsoft.com/office/drawing/2014/main" id="{B3D6752D-6D66-DD96-27F7-9F49768C01DD}"/>
                </a:ext>
              </a:extLst>
            </p:cNvPr>
            <p:cNvPicPr>
              <a:picLocks noChangeAspect="1"/>
            </p:cNvPicPr>
            <p:nvPr/>
          </p:nvPicPr>
          <p:blipFill>
            <a:blip r:embed="rId3"/>
            <a:stretch>
              <a:fillRect/>
            </a:stretch>
          </p:blipFill>
          <p:spPr>
            <a:xfrm>
              <a:off x="1386998" y="4052441"/>
              <a:ext cx="2705478" cy="676369"/>
            </a:xfrm>
            <a:prstGeom prst="rect">
              <a:avLst/>
            </a:prstGeom>
          </p:spPr>
        </p:pic>
        <p:pic>
          <p:nvPicPr>
            <p:cNvPr id="4" name="Imagem 3" descr="Texto&#10;&#10;O conteúdo gerado por IA pode estar incorreto.">
              <a:extLst>
                <a:ext uri="{FF2B5EF4-FFF2-40B4-BE49-F238E27FC236}">
                  <a16:creationId xmlns:a16="http://schemas.microsoft.com/office/drawing/2014/main" id="{4AFEF0EC-EE97-FF92-7B83-1CC961956AC9}"/>
                </a:ext>
              </a:extLst>
            </p:cNvPr>
            <p:cNvPicPr>
              <a:picLocks noChangeAspect="1"/>
            </p:cNvPicPr>
            <p:nvPr/>
          </p:nvPicPr>
          <p:blipFill>
            <a:blip r:embed="rId4"/>
            <a:stretch>
              <a:fillRect/>
            </a:stretch>
          </p:blipFill>
          <p:spPr>
            <a:xfrm>
              <a:off x="90157" y="4814781"/>
              <a:ext cx="5818909" cy="1415410"/>
            </a:xfrm>
            <a:prstGeom prst="rect">
              <a:avLst/>
            </a:prstGeom>
          </p:spPr>
        </p:pic>
      </p:grpSp>
      <p:grpSp>
        <p:nvGrpSpPr>
          <p:cNvPr id="5" name="Agrupar 4">
            <a:extLst>
              <a:ext uri="{FF2B5EF4-FFF2-40B4-BE49-F238E27FC236}">
                <a16:creationId xmlns:a16="http://schemas.microsoft.com/office/drawing/2014/main" id="{EB5FE03C-78F6-A46B-FCC6-0079F1EC83FB}"/>
              </a:ext>
            </a:extLst>
          </p:cNvPr>
          <p:cNvGrpSpPr/>
          <p:nvPr/>
        </p:nvGrpSpPr>
        <p:grpSpPr>
          <a:xfrm>
            <a:off x="912859" y="449732"/>
            <a:ext cx="4573541" cy="6277841"/>
            <a:chOff x="912859" y="580159"/>
            <a:chExt cx="4573541" cy="6277841"/>
          </a:xfrm>
        </p:grpSpPr>
        <p:pic>
          <p:nvPicPr>
            <p:cNvPr id="21" name="Imagem 20" descr="Uma imagem contendo no interior, pessoas, bagagem, grupo&#10;&#10;O conteúdo gerado por IA pode estar incorreto.">
              <a:extLst>
                <a:ext uri="{FF2B5EF4-FFF2-40B4-BE49-F238E27FC236}">
                  <a16:creationId xmlns:a16="http://schemas.microsoft.com/office/drawing/2014/main" id="{09C2E136-67AC-2152-AEC9-3E8A97D0FFA9}"/>
                </a:ext>
              </a:extLst>
            </p:cNvPr>
            <p:cNvPicPr>
              <a:picLocks noChangeAspect="1"/>
            </p:cNvPicPr>
            <p:nvPr/>
          </p:nvPicPr>
          <p:blipFill>
            <a:blip r:embed="rId5"/>
            <a:srcRect l="6438" t="4050" r="-508"/>
            <a:stretch>
              <a:fillRect/>
            </a:stretch>
          </p:blipFill>
          <p:spPr>
            <a:xfrm>
              <a:off x="912859" y="1540871"/>
              <a:ext cx="4573541" cy="5317129"/>
            </a:xfrm>
            <a:prstGeom prst="rect">
              <a:avLst/>
            </a:prstGeom>
          </p:spPr>
        </p:pic>
        <p:pic>
          <p:nvPicPr>
            <p:cNvPr id="5122" name="Picture 2">
              <a:extLst>
                <a:ext uri="{FF2B5EF4-FFF2-40B4-BE49-F238E27FC236}">
                  <a16:creationId xmlns:a16="http://schemas.microsoft.com/office/drawing/2014/main" id="{48E83FF8-78D4-4B1A-578F-5C58B7C76E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92476" y="580159"/>
              <a:ext cx="3356169" cy="8970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843167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B328DF7B-4F1E-C344-8AFE-E462BCE295FD}"/>
              </a:ext>
            </a:extLst>
          </p:cNvPr>
          <p:cNvPicPr>
            <a:picLocks noChangeAspect="1"/>
          </p:cNvPicPr>
          <p:nvPr/>
        </p:nvPicPr>
        <p:blipFill>
          <a:blip r:embed="rId2"/>
          <a:stretch>
            <a:fillRect/>
          </a:stretch>
        </p:blipFill>
        <p:spPr>
          <a:xfrm>
            <a:off x="1" y="0"/>
            <a:ext cx="12192000" cy="6858000"/>
          </a:xfrm>
          <a:prstGeom prst="rect">
            <a:avLst/>
          </a:prstGeom>
        </p:spPr>
      </p:pic>
      <p:sp>
        <p:nvSpPr>
          <p:cNvPr id="12" name="Retângulo 11">
            <a:extLst>
              <a:ext uri="{FF2B5EF4-FFF2-40B4-BE49-F238E27FC236}">
                <a16:creationId xmlns:a16="http://schemas.microsoft.com/office/drawing/2014/main" id="{F02DB0EE-2DF7-E14F-B348-FE38781430D8}"/>
              </a:ext>
            </a:extLst>
          </p:cNvPr>
          <p:cNvSpPr/>
          <p:nvPr/>
        </p:nvSpPr>
        <p:spPr>
          <a:xfrm>
            <a:off x="1201003" y="2020275"/>
            <a:ext cx="9187006" cy="4154984"/>
          </a:xfrm>
          <a:prstGeom prst="rect">
            <a:avLst/>
          </a:prstGeom>
        </p:spPr>
        <p:txBody>
          <a:bodyPr wrap="square" anchor="ctr">
            <a:spAutoFit/>
          </a:bodyPr>
          <a:lstStyle/>
          <a:p>
            <a:pPr algn="ctr" fontAlgn="base">
              <a:spcBef>
                <a:spcPct val="0"/>
              </a:spcBef>
              <a:spcAft>
                <a:spcPct val="0"/>
              </a:spcAft>
              <a:buClr>
                <a:srgbClr val="33CCCC"/>
              </a:buClr>
              <a:defRPr/>
            </a:pPr>
            <a:endParaRPr lang="pt-BR" sz="2000" dirty="0">
              <a:solidFill>
                <a:schemeClr val="bg1"/>
              </a:solidFill>
              <a:latin typeface="Century Gothic" panose="020B0502020202020204" pitchFamily="34" charset="0"/>
            </a:endParaRPr>
          </a:p>
          <a:p>
            <a:pPr algn="ctr" fontAlgn="base">
              <a:spcBef>
                <a:spcPct val="0"/>
              </a:spcBef>
              <a:spcAft>
                <a:spcPct val="0"/>
              </a:spcAft>
              <a:buClr>
                <a:srgbClr val="33CCCC"/>
              </a:buClr>
              <a:defRPr/>
            </a:pPr>
            <a:endParaRPr lang="pt-BR" sz="2000" dirty="0">
              <a:solidFill>
                <a:schemeClr val="bg1"/>
              </a:solidFill>
              <a:latin typeface="Century Gothic" panose="020B0502020202020204" pitchFamily="34" charset="0"/>
            </a:endParaRPr>
          </a:p>
          <a:p>
            <a:pPr algn="ctr" fontAlgn="base">
              <a:spcBef>
                <a:spcPct val="0"/>
              </a:spcBef>
              <a:spcAft>
                <a:spcPct val="0"/>
              </a:spcAft>
              <a:buClr>
                <a:srgbClr val="33CCCC"/>
              </a:buClr>
              <a:defRPr/>
            </a:pPr>
            <a:endParaRPr lang="pt-BR" sz="2000" dirty="0">
              <a:solidFill>
                <a:schemeClr val="bg1"/>
              </a:solidFill>
              <a:latin typeface="Century Gothic" panose="020B0502020202020204" pitchFamily="34" charset="0"/>
            </a:endParaRPr>
          </a:p>
          <a:p>
            <a:pPr algn="ctr" fontAlgn="base">
              <a:spcBef>
                <a:spcPct val="0"/>
              </a:spcBef>
              <a:spcAft>
                <a:spcPct val="0"/>
              </a:spcAft>
              <a:buClr>
                <a:srgbClr val="33CCCC"/>
              </a:buClr>
              <a:defRPr/>
            </a:pPr>
            <a:r>
              <a:rPr lang="pt-BR" sz="5400" dirty="0">
                <a:solidFill>
                  <a:schemeClr val="bg1"/>
                </a:solidFill>
                <a:latin typeface="Century Gothic" panose="020B0502020202020204" pitchFamily="34" charset="0"/>
              </a:rPr>
              <a:t>OBRIGADA!!</a:t>
            </a:r>
          </a:p>
          <a:p>
            <a:pPr algn="ctr" fontAlgn="base">
              <a:spcBef>
                <a:spcPct val="0"/>
              </a:spcBef>
              <a:spcAft>
                <a:spcPct val="0"/>
              </a:spcAft>
              <a:buClr>
                <a:srgbClr val="33CCCC"/>
              </a:buClr>
              <a:defRPr/>
            </a:pPr>
            <a:r>
              <a:rPr lang="pt-BR" sz="5400" dirty="0">
                <a:solidFill>
                  <a:schemeClr val="bg1"/>
                </a:solidFill>
                <a:latin typeface="Century Gothic" panose="020B0502020202020204" pitchFamily="34" charset="0"/>
              </a:rPr>
              <a:t> </a:t>
            </a:r>
          </a:p>
          <a:p>
            <a:pPr algn="just" fontAlgn="base">
              <a:spcBef>
                <a:spcPct val="0"/>
              </a:spcBef>
              <a:spcAft>
                <a:spcPct val="0"/>
              </a:spcAft>
              <a:buClr>
                <a:srgbClr val="33CCCC"/>
              </a:buClr>
              <a:defRPr/>
            </a:pPr>
            <a:endParaRPr lang="en-US" sz="2400" dirty="0">
              <a:solidFill>
                <a:schemeClr val="bg1"/>
              </a:solidFill>
              <a:latin typeface="Century Gothic" panose="020B0502020202020204" pitchFamily="34" charset="0"/>
            </a:endParaRPr>
          </a:p>
          <a:p>
            <a:pPr algn="just" fontAlgn="base">
              <a:spcBef>
                <a:spcPct val="0"/>
              </a:spcBef>
              <a:spcAft>
                <a:spcPct val="0"/>
              </a:spcAft>
              <a:buClr>
                <a:srgbClr val="33CCCC"/>
              </a:buClr>
              <a:defRPr/>
            </a:pPr>
            <a:endParaRPr lang="pt-BR" dirty="0">
              <a:solidFill>
                <a:srgbClr val="595959"/>
              </a:solidFill>
            </a:endParaRPr>
          </a:p>
          <a:p>
            <a:pPr algn="ctr"/>
            <a:endParaRPr lang="pt-BR" dirty="0">
              <a:solidFill>
                <a:schemeClr val="bg1"/>
              </a:solidFill>
            </a:endParaRPr>
          </a:p>
          <a:p>
            <a:pPr algn="ctr"/>
            <a:endParaRPr lang="pt-BR" dirty="0">
              <a:solidFill>
                <a:schemeClr val="bg1"/>
              </a:solidFill>
            </a:endParaRPr>
          </a:p>
          <a:p>
            <a:pPr algn="ctr"/>
            <a:endParaRPr lang="pt-BR" dirty="0"/>
          </a:p>
        </p:txBody>
      </p:sp>
    </p:spTree>
    <p:extLst>
      <p:ext uri="{BB962C8B-B14F-4D97-AF65-F5344CB8AC3E}">
        <p14:creationId xmlns:p14="http://schemas.microsoft.com/office/powerpoint/2010/main" val="1772762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9E0E053-7BA1-D448-A66E-6AF066C0691E}"/>
              </a:ext>
            </a:extLst>
          </p:cNvPr>
          <p:cNvPicPr>
            <a:picLocks noChangeAspect="1"/>
          </p:cNvPicPr>
          <p:nvPr/>
        </p:nvPicPr>
        <p:blipFill>
          <a:blip r:embed="rId2"/>
          <a:stretch>
            <a:fillRect/>
          </a:stretch>
        </p:blipFill>
        <p:spPr>
          <a:xfrm>
            <a:off x="0" y="0"/>
            <a:ext cx="12192000" cy="1866900"/>
          </a:xfrm>
          <a:prstGeom prst="rect">
            <a:avLst/>
          </a:prstGeom>
        </p:spPr>
      </p:pic>
      <p:pic>
        <p:nvPicPr>
          <p:cNvPr id="5" name="Imagem 4">
            <a:extLst>
              <a:ext uri="{FF2B5EF4-FFF2-40B4-BE49-F238E27FC236}">
                <a16:creationId xmlns:a16="http://schemas.microsoft.com/office/drawing/2014/main" id="{32443D35-939F-3248-9C4B-5715A5465B9A}"/>
              </a:ext>
            </a:extLst>
          </p:cNvPr>
          <p:cNvPicPr>
            <a:picLocks noChangeAspect="1"/>
          </p:cNvPicPr>
          <p:nvPr/>
        </p:nvPicPr>
        <p:blipFill>
          <a:blip r:embed="rId3"/>
          <a:stretch>
            <a:fillRect/>
          </a:stretch>
        </p:blipFill>
        <p:spPr>
          <a:xfrm>
            <a:off x="683338" y="728405"/>
            <a:ext cx="2163097" cy="560803"/>
          </a:xfrm>
          <a:prstGeom prst="rect">
            <a:avLst/>
          </a:prstGeom>
        </p:spPr>
      </p:pic>
      <p:sp>
        <p:nvSpPr>
          <p:cNvPr id="12" name="Retângulo 11">
            <a:extLst>
              <a:ext uri="{FF2B5EF4-FFF2-40B4-BE49-F238E27FC236}">
                <a16:creationId xmlns:a16="http://schemas.microsoft.com/office/drawing/2014/main" id="{77E699D4-570F-D446-91D8-3A9171812087}"/>
              </a:ext>
            </a:extLst>
          </p:cNvPr>
          <p:cNvSpPr/>
          <p:nvPr/>
        </p:nvSpPr>
        <p:spPr>
          <a:xfrm>
            <a:off x="0" y="2452475"/>
            <a:ext cx="12192000" cy="3693319"/>
          </a:xfrm>
          <a:prstGeom prst="rect">
            <a:avLst/>
          </a:prstGeom>
        </p:spPr>
        <p:txBody>
          <a:bodyPr wrap="square">
            <a:spAutoFit/>
          </a:bodyPr>
          <a:lstStyle/>
          <a:p>
            <a:pPr algn="ctr">
              <a:defRPr/>
            </a:pPr>
            <a:r>
              <a:rPr lang="pt-BR" b="1" dirty="0">
                <a:solidFill>
                  <a:srgbClr val="407B86"/>
                </a:solidFill>
              </a:rPr>
              <a:t>ATENDIMENTO</a:t>
            </a:r>
          </a:p>
          <a:p>
            <a:pPr algn="ctr">
              <a:defRPr/>
            </a:pPr>
            <a:endParaRPr lang="pt-BR" b="1" dirty="0">
              <a:solidFill>
                <a:srgbClr val="407B86"/>
              </a:solidFill>
            </a:endParaRPr>
          </a:p>
          <a:p>
            <a:pPr algn="ctr">
              <a:defRPr/>
            </a:pPr>
            <a:r>
              <a:rPr lang="pt-BR" dirty="0"/>
              <a:t>Jornalista Aline Lourenço – 31 97202-2037 –</a:t>
            </a:r>
            <a:r>
              <a:rPr lang="pt-BR" b="1" dirty="0">
                <a:solidFill>
                  <a:srgbClr val="407B86"/>
                </a:solidFill>
              </a:rPr>
              <a:t> aline.infinitacomunicacao@gmail.com </a:t>
            </a:r>
          </a:p>
          <a:p>
            <a:pPr algn="ctr">
              <a:defRPr/>
            </a:pPr>
            <a:r>
              <a:rPr lang="pt-BR" dirty="0"/>
              <a:t>Jornalista Raquel Moreno – 31 99622.2741 –</a:t>
            </a:r>
            <a:r>
              <a:rPr lang="pt-BR" b="1" dirty="0">
                <a:solidFill>
                  <a:srgbClr val="407B86"/>
                </a:solidFill>
              </a:rPr>
              <a:t> raquel.moreno@infinitacom.com.br</a:t>
            </a:r>
          </a:p>
          <a:p>
            <a:pPr algn="ctr">
              <a:defRPr/>
            </a:pPr>
            <a:endParaRPr lang="pt-BR" dirty="0"/>
          </a:p>
          <a:p>
            <a:pPr algn="ctr">
              <a:defRPr/>
            </a:pPr>
            <a:endParaRPr lang="pt-BR" dirty="0"/>
          </a:p>
          <a:p>
            <a:pPr algn="ctr">
              <a:defRPr/>
            </a:pPr>
            <a:r>
              <a:rPr lang="pt-BR" b="1" dirty="0">
                <a:solidFill>
                  <a:srgbClr val="407B86"/>
                </a:solidFill>
              </a:rPr>
              <a:t>COORDENAÇÃO</a:t>
            </a:r>
          </a:p>
          <a:p>
            <a:pPr algn="ctr">
              <a:defRPr/>
            </a:pPr>
            <a:endParaRPr lang="pt-BR" b="1" dirty="0">
              <a:solidFill>
                <a:srgbClr val="407B86"/>
              </a:solidFill>
            </a:endParaRPr>
          </a:p>
          <a:p>
            <a:pPr algn="ctr">
              <a:defRPr/>
            </a:pPr>
            <a:r>
              <a:rPr lang="pt-BR" dirty="0"/>
              <a:t>Aieska Senra  –  </a:t>
            </a:r>
            <a:r>
              <a:rPr lang="pt-BR" dirty="0">
                <a:solidFill>
                  <a:prstClr val="black"/>
                </a:solidFill>
              </a:rPr>
              <a:t>31 99292.8282 </a:t>
            </a:r>
            <a:r>
              <a:rPr lang="pt-BR" dirty="0"/>
              <a:t>–</a:t>
            </a:r>
            <a:r>
              <a:rPr lang="pt-BR" dirty="0">
                <a:solidFill>
                  <a:prstClr val="black"/>
                </a:solidFill>
              </a:rPr>
              <a:t> </a:t>
            </a:r>
            <a:r>
              <a:rPr lang="pt-BR" b="1" dirty="0">
                <a:solidFill>
                  <a:srgbClr val="407B86"/>
                </a:solidFill>
              </a:rPr>
              <a:t>aieska.senra@infinitacom.com.br</a:t>
            </a:r>
          </a:p>
          <a:p>
            <a:pPr algn="ctr">
              <a:defRPr/>
            </a:pPr>
            <a:r>
              <a:rPr lang="pt-BR" dirty="0"/>
              <a:t>Cristiane Araújo – </a:t>
            </a:r>
            <a:r>
              <a:rPr lang="pt-BR" dirty="0">
                <a:solidFill>
                  <a:prstClr val="black"/>
                </a:solidFill>
              </a:rPr>
              <a:t>31 99701.7013</a:t>
            </a:r>
            <a:r>
              <a:rPr lang="pt-BR" dirty="0"/>
              <a:t> – </a:t>
            </a:r>
            <a:r>
              <a:rPr lang="pt-BR" b="1" dirty="0">
                <a:solidFill>
                  <a:srgbClr val="407B86"/>
                </a:solidFill>
              </a:rPr>
              <a:t>cristiane.araujo@infinitacom.com.br</a:t>
            </a:r>
          </a:p>
          <a:p>
            <a:pPr algn="ctr">
              <a:defRPr/>
            </a:pPr>
            <a:endParaRPr lang="pt-BR" dirty="0">
              <a:solidFill>
                <a:prstClr val="black"/>
              </a:solidFill>
            </a:endParaRPr>
          </a:p>
          <a:p>
            <a:pPr algn="ctr">
              <a:defRPr/>
            </a:pPr>
            <a:endParaRPr lang="pt-BR" dirty="0"/>
          </a:p>
          <a:p>
            <a:pPr algn="ctr">
              <a:defRPr/>
            </a:pPr>
            <a:endParaRPr lang="pt-BR" b="1" dirty="0">
              <a:solidFill>
                <a:srgbClr val="407B86"/>
              </a:solidFill>
            </a:endParaRPr>
          </a:p>
        </p:txBody>
      </p:sp>
    </p:spTree>
    <p:extLst>
      <p:ext uri="{BB962C8B-B14F-4D97-AF65-F5344CB8AC3E}">
        <p14:creationId xmlns:p14="http://schemas.microsoft.com/office/powerpoint/2010/main" val="33832183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B328DF7B-4F1E-C344-8AFE-E462BCE295FD}"/>
              </a:ext>
            </a:extLst>
          </p:cNvPr>
          <p:cNvPicPr>
            <a:picLocks noChangeAspect="1"/>
          </p:cNvPicPr>
          <p:nvPr/>
        </p:nvPicPr>
        <p:blipFill>
          <a:blip r:embed="rId2"/>
          <a:stretch>
            <a:fillRect/>
          </a:stretch>
        </p:blipFill>
        <p:spPr>
          <a:xfrm>
            <a:off x="1" y="0"/>
            <a:ext cx="12192000" cy="6858000"/>
          </a:xfrm>
          <a:prstGeom prst="rect">
            <a:avLst/>
          </a:prstGeom>
        </p:spPr>
      </p:pic>
      <p:pic>
        <p:nvPicPr>
          <p:cNvPr id="7" name="Imagem 6">
            <a:extLst>
              <a:ext uri="{FF2B5EF4-FFF2-40B4-BE49-F238E27FC236}">
                <a16:creationId xmlns:a16="http://schemas.microsoft.com/office/drawing/2014/main" id="{AAF464D2-9107-414C-912D-4873B0697DFC}"/>
              </a:ext>
            </a:extLst>
          </p:cNvPr>
          <p:cNvPicPr>
            <a:picLocks noChangeAspect="1"/>
          </p:cNvPicPr>
          <p:nvPr/>
        </p:nvPicPr>
        <p:blipFill>
          <a:blip r:embed="rId3"/>
          <a:stretch>
            <a:fillRect/>
          </a:stretch>
        </p:blipFill>
        <p:spPr>
          <a:xfrm>
            <a:off x="4724400" y="3073400"/>
            <a:ext cx="2743200" cy="711200"/>
          </a:xfrm>
          <a:prstGeom prst="rect">
            <a:avLst/>
          </a:prstGeom>
        </p:spPr>
      </p:pic>
      <p:sp>
        <p:nvSpPr>
          <p:cNvPr id="2" name="Retângulo 1">
            <a:extLst>
              <a:ext uri="{FF2B5EF4-FFF2-40B4-BE49-F238E27FC236}">
                <a16:creationId xmlns:a16="http://schemas.microsoft.com/office/drawing/2014/main" id="{6A249D8D-0465-B448-9843-5D70B9F8DDBE}"/>
              </a:ext>
            </a:extLst>
          </p:cNvPr>
          <p:cNvSpPr/>
          <p:nvPr/>
        </p:nvSpPr>
        <p:spPr>
          <a:xfrm>
            <a:off x="3033181" y="5409468"/>
            <a:ext cx="6096000" cy="464871"/>
          </a:xfrm>
          <a:prstGeom prst="rect">
            <a:avLst/>
          </a:prstGeom>
        </p:spPr>
        <p:txBody>
          <a:bodyPr>
            <a:spAutoFit/>
          </a:bodyPr>
          <a:lstStyle/>
          <a:p>
            <a:pPr algn="ctr">
              <a:lnSpc>
                <a:spcPct val="150000"/>
              </a:lnSpc>
            </a:pPr>
            <a:r>
              <a:rPr lang="pt-BR" dirty="0">
                <a:solidFill>
                  <a:schemeClr val="bg1"/>
                </a:solidFill>
              </a:rPr>
              <a:t> </a:t>
            </a:r>
            <a:r>
              <a:rPr lang="pt-BR" dirty="0" err="1">
                <a:solidFill>
                  <a:schemeClr val="bg1"/>
                </a:solidFill>
              </a:rPr>
              <a:t>infinitacomunicacao</a:t>
            </a:r>
            <a:endParaRPr lang="pt-BR" dirty="0">
              <a:solidFill>
                <a:schemeClr val="bg1"/>
              </a:solidFill>
            </a:endParaRPr>
          </a:p>
        </p:txBody>
      </p:sp>
      <p:pic>
        <p:nvPicPr>
          <p:cNvPr id="3" name="Imagem 2">
            <a:extLst>
              <a:ext uri="{FF2B5EF4-FFF2-40B4-BE49-F238E27FC236}">
                <a16:creationId xmlns:a16="http://schemas.microsoft.com/office/drawing/2014/main" id="{BCAD6E5B-15AB-2642-9F5E-1D36C4BA412E}"/>
              </a:ext>
            </a:extLst>
          </p:cNvPr>
          <p:cNvPicPr>
            <a:picLocks noChangeAspect="1"/>
          </p:cNvPicPr>
          <p:nvPr/>
        </p:nvPicPr>
        <p:blipFill>
          <a:blip r:embed="rId4"/>
          <a:stretch>
            <a:fillRect/>
          </a:stretch>
        </p:blipFill>
        <p:spPr>
          <a:xfrm>
            <a:off x="4394200" y="5555160"/>
            <a:ext cx="660400" cy="292100"/>
          </a:xfrm>
          <a:prstGeom prst="rect">
            <a:avLst/>
          </a:prstGeom>
        </p:spPr>
      </p:pic>
      <p:sp>
        <p:nvSpPr>
          <p:cNvPr id="9" name="Retângulo 8">
            <a:extLst>
              <a:ext uri="{FF2B5EF4-FFF2-40B4-BE49-F238E27FC236}">
                <a16:creationId xmlns:a16="http://schemas.microsoft.com/office/drawing/2014/main" id="{ABFC698E-9227-D646-8224-70431EA9D63F}"/>
              </a:ext>
            </a:extLst>
          </p:cNvPr>
          <p:cNvSpPr/>
          <p:nvPr/>
        </p:nvSpPr>
        <p:spPr>
          <a:xfrm>
            <a:off x="4582496" y="5763179"/>
            <a:ext cx="2555379" cy="464871"/>
          </a:xfrm>
          <a:prstGeom prst="rect">
            <a:avLst/>
          </a:prstGeom>
        </p:spPr>
        <p:txBody>
          <a:bodyPr wrap="none">
            <a:spAutoFit/>
          </a:bodyPr>
          <a:lstStyle/>
          <a:p>
            <a:pPr algn="ctr">
              <a:lnSpc>
                <a:spcPct val="150000"/>
              </a:lnSpc>
            </a:pPr>
            <a:r>
              <a:rPr lang="pt-BR" dirty="0">
                <a:solidFill>
                  <a:schemeClr val="bg1"/>
                </a:solidFill>
              </a:rPr>
              <a:t>www.infinitacom.com.br </a:t>
            </a:r>
          </a:p>
        </p:txBody>
      </p:sp>
    </p:spTree>
    <p:extLst>
      <p:ext uri="{BB962C8B-B14F-4D97-AF65-F5344CB8AC3E}">
        <p14:creationId xmlns:p14="http://schemas.microsoft.com/office/powerpoint/2010/main" val="375824330"/>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21408</TotalTime>
  <Words>1163</Words>
  <Application>Microsoft Office PowerPoint</Application>
  <PresentationFormat>Widescreen</PresentationFormat>
  <Paragraphs>134</Paragraphs>
  <Slides>17</Slides>
  <Notes>13</Notes>
  <HiddenSlides>0</HiddenSlides>
  <MMClips>0</MMClips>
  <ScaleCrop>false</ScaleCrop>
  <HeadingPairs>
    <vt:vector size="6" baseType="variant">
      <vt:variant>
        <vt:lpstr>Fontes usadas</vt:lpstr>
      </vt:variant>
      <vt:variant>
        <vt:i4>7</vt:i4>
      </vt:variant>
      <vt:variant>
        <vt:lpstr>Tema</vt:lpstr>
      </vt:variant>
      <vt:variant>
        <vt:i4>1</vt:i4>
      </vt:variant>
      <vt:variant>
        <vt:lpstr>Títulos de slides</vt:lpstr>
      </vt:variant>
      <vt:variant>
        <vt:i4>17</vt:i4>
      </vt:variant>
    </vt:vector>
  </HeadingPairs>
  <TitlesOfParts>
    <vt:vector size="25" baseType="lpstr">
      <vt:lpstr>Arial</vt:lpstr>
      <vt:lpstr>Calibri</vt:lpstr>
      <vt:lpstr>Calibri Light</vt:lpstr>
      <vt:lpstr>Century Gothic</vt:lpstr>
      <vt:lpstr>Rambla</vt:lpstr>
      <vt:lpstr>Rubik</vt:lpstr>
      <vt:lpstr>Rubik Light</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Microsoft Office User</dc:creator>
  <cp:lastModifiedBy>Poliana Guimarães Moreno</cp:lastModifiedBy>
  <cp:revision>2012</cp:revision>
  <dcterms:created xsi:type="dcterms:W3CDTF">2020-04-10T14:51:34Z</dcterms:created>
  <dcterms:modified xsi:type="dcterms:W3CDTF">2025-12-17T17:30:00Z</dcterms:modified>
</cp:coreProperties>
</file>